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1"/>
  </p:sldMasterIdLst>
  <p:notesMasterIdLst>
    <p:notesMasterId r:id="rId81"/>
  </p:notesMasterIdLst>
  <p:sldIdLst>
    <p:sldId id="352" r:id="rId2"/>
    <p:sldId id="489" r:id="rId3"/>
    <p:sldId id="490" r:id="rId4"/>
    <p:sldId id="491" r:id="rId5"/>
    <p:sldId id="492" r:id="rId6"/>
    <p:sldId id="566" r:id="rId7"/>
    <p:sldId id="578" r:id="rId8"/>
    <p:sldId id="579" r:id="rId9"/>
    <p:sldId id="586" r:id="rId10"/>
    <p:sldId id="580" r:id="rId11"/>
    <p:sldId id="587" r:id="rId12"/>
    <p:sldId id="406" r:id="rId13"/>
    <p:sldId id="493" r:id="rId14"/>
    <p:sldId id="494" r:id="rId15"/>
    <p:sldId id="497" r:id="rId16"/>
    <p:sldId id="495" r:id="rId17"/>
    <p:sldId id="496" r:id="rId18"/>
    <p:sldId id="498" r:id="rId19"/>
    <p:sldId id="499" r:id="rId20"/>
    <p:sldId id="608" r:id="rId21"/>
    <p:sldId id="609" r:id="rId22"/>
    <p:sldId id="610" r:id="rId23"/>
    <p:sldId id="611" r:id="rId24"/>
    <p:sldId id="612" r:id="rId25"/>
    <p:sldId id="613" r:id="rId26"/>
    <p:sldId id="614" r:id="rId27"/>
    <p:sldId id="615" r:id="rId28"/>
    <p:sldId id="616" r:id="rId29"/>
    <p:sldId id="617" r:id="rId30"/>
    <p:sldId id="618" r:id="rId31"/>
    <p:sldId id="619" r:id="rId32"/>
    <p:sldId id="620" r:id="rId33"/>
    <p:sldId id="510" r:id="rId34"/>
    <p:sldId id="536" r:id="rId35"/>
    <p:sldId id="537" r:id="rId36"/>
    <p:sldId id="538" r:id="rId37"/>
    <p:sldId id="539" r:id="rId38"/>
    <p:sldId id="541" r:id="rId39"/>
    <p:sldId id="542" r:id="rId40"/>
    <p:sldId id="543" r:id="rId41"/>
    <p:sldId id="544" r:id="rId42"/>
    <p:sldId id="546" r:id="rId43"/>
    <p:sldId id="547" r:id="rId44"/>
    <p:sldId id="548" r:id="rId45"/>
    <p:sldId id="596" r:id="rId46"/>
    <p:sldId id="549" r:id="rId47"/>
    <p:sldId id="552" r:id="rId48"/>
    <p:sldId id="550" r:id="rId49"/>
    <p:sldId id="595" r:id="rId50"/>
    <p:sldId id="590" r:id="rId51"/>
    <p:sldId id="591" r:id="rId52"/>
    <p:sldId id="593" r:id="rId53"/>
    <p:sldId id="592" r:id="rId54"/>
    <p:sldId id="553" r:id="rId55"/>
    <p:sldId id="555" r:id="rId56"/>
    <p:sldId id="554" r:id="rId57"/>
    <p:sldId id="556" r:id="rId58"/>
    <p:sldId id="557" r:id="rId59"/>
    <p:sldId id="558" r:id="rId60"/>
    <p:sldId id="621" r:id="rId61"/>
    <p:sldId id="571" r:id="rId62"/>
    <p:sldId id="560" r:id="rId63"/>
    <p:sldId id="561" r:id="rId64"/>
    <p:sldId id="562" r:id="rId65"/>
    <p:sldId id="563" r:id="rId66"/>
    <p:sldId id="564" r:id="rId67"/>
    <p:sldId id="570" r:id="rId68"/>
    <p:sldId id="572" r:id="rId69"/>
    <p:sldId id="565" r:id="rId70"/>
    <p:sldId id="622" r:id="rId71"/>
    <p:sldId id="568" r:id="rId72"/>
    <p:sldId id="569" r:id="rId73"/>
    <p:sldId id="573" r:id="rId74"/>
    <p:sldId id="574" r:id="rId75"/>
    <p:sldId id="575" r:id="rId76"/>
    <p:sldId id="576" r:id="rId77"/>
    <p:sldId id="623" r:id="rId78"/>
    <p:sldId id="624" r:id="rId79"/>
    <p:sldId id="625" r:id="rId80"/>
  </p:sldIdLst>
  <p:sldSz cx="12192000" cy="6858000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entury Gothic" panose="020B0502020202020204" pitchFamily="34" charset="0"/>
      <p:regular r:id="rId86"/>
      <p:bold r:id="rId87"/>
      <p:italic r:id="rId88"/>
      <p:boldItalic r:id="rId89"/>
    </p:embeddedFont>
    <p:embeddedFont>
      <p:font typeface="Iosevka" panose="02000509000000000000" pitchFamily="49" charset="0"/>
      <p:regular r:id="rId90"/>
      <p:bold r:id="rId91"/>
      <p:italic r:id="rId92"/>
      <p:boldItalic r:id="rId93"/>
    </p:embeddedFont>
    <p:embeddedFont>
      <p:font typeface="PragmataPro" panose="02000509030000020004" pitchFamily="49" charset="0"/>
      <p:regular r:id="rId94"/>
    </p:embeddedFont>
    <p:embeddedFont>
      <p:font typeface="Roboto Condensed" panose="02000000000000000000" pitchFamily="2" charset="0"/>
      <p:regular r:id="rId95"/>
      <p:bold r:id="rId96"/>
      <p:italic r:id="rId97"/>
      <p:boldItalic r:id="rId98"/>
    </p:embeddedFont>
    <p:embeddedFont>
      <p:font typeface="Segoe UI" panose="020B0502040204020203" pitchFamily="34" charset="0"/>
      <p:regular r:id="rId99"/>
      <p:bold r:id="rId100"/>
      <p:italic r:id="rId101"/>
      <p:boldItalic r:id="rId102"/>
    </p:embeddedFont>
    <p:embeddedFont>
      <p:font typeface="Wingdings 3" panose="05040102010807070707" pitchFamily="18" charset="2"/>
      <p:regular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00FF"/>
    <a:srgbClr val="EA6312"/>
    <a:srgbClr val="339933"/>
    <a:srgbClr val="B04A0E"/>
    <a:srgbClr val="FCE5E4"/>
    <a:srgbClr val="B01513"/>
    <a:srgbClr val="609E60"/>
    <a:srgbClr val="934544"/>
    <a:srgbClr val="8A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 autoAdjust="0"/>
  </p:normalViewPr>
  <p:slideViewPr>
    <p:cSldViewPr snapToGrid="0">
      <p:cViewPr>
        <p:scale>
          <a:sx n="125" d="100"/>
          <a:sy n="125" d="100"/>
        </p:scale>
        <p:origin x="-270" y="-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896"/>
    </p:cViewPr>
  </p:sorter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CF9F2-EF58-4292-A2E3-BE574B834FB1}" type="datetimeFigureOut">
              <a:rPr lang="en-US" smtClean="0"/>
              <a:t>20/02/13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84E5-10BD-4B88-8B8D-7E02F91C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1D746-AC40-4845-8C13-93817A992986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1470" y="0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AC5F-0917-415E-B5C9-A0907B2CAC71}" type="datetime1">
              <a:rPr lang="en-US" smtClean="0"/>
              <a:t>20/02/13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6DB3-8E47-431D-9899-09E8B0223585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AC62-0DBF-4A8F-9021-40F42B86B6ED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32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264C-F781-4504-A96C-E873162A0479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A47B-7841-4961-BCD7-9247516A6233}" type="datetime1">
              <a:rPr lang="en-US" smtClean="0"/>
              <a:t>20/02/13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9F7C-7773-4527-97AD-129296C4F7D4}" type="datetime1">
              <a:rPr lang="en-US" smtClean="0"/>
              <a:t>20/02/13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53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26F5-3858-4BC8-BFC9-F9C15DDD8C29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5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054B-181D-4140-8B17-D4763DD99658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687" y="360638"/>
            <a:ext cx="9981456" cy="585497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35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1" y="1224826"/>
            <a:ext cx="4929189" cy="5226774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713447" y="1224826"/>
            <a:ext cx="5911378" cy="5226774"/>
          </a:xfr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lIns="182880" tIns="91440" rIns="182880" bIns="91440">
            <a:normAutofit/>
          </a:bodyPr>
          <a:lstStyle>
            <a:lvl1pPr marL="0" indent="0">
              <a:spcBef>
                <a:spcPts val="0"/>
              </a:spcBef>
              <a:buNone/>
              <a:defRPr sz="1800" baseline="0">
                <a:latin typeface="PragmataPro" panose="02000509030000020004" pitchFamily="49" charset="0"/>
                <a:cs typeface="PragmataPro" panose="02000509030000020004" pitchFamily="49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717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9D67-39F7-47E4-8CAC-E2236192C818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828F-C784-4E4B-BDFE-22A887C9F5DD}" type="datetime1">
              <a:rPr lang="en-US" smtClean="0"/>
              <a:t>20/02/13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BC9A-5394-4356-9431-D06FD731727D}" type="datetime1">
              <a:rPr lang="en-US" smtClean="0"/>
              <a:t>20/02/13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C5C7-4972-43CA-8284-0DE751246583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61EF-AC9F-4E1C-882A-EDAC70FB1D6A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5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57-2D4A-4B01-AE4B-368CD406AC3A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677C-7059-4667-8EB7-044500FFB8FC}" type="datetime1">
              <a:rPr lang="en-US" smtClean="0"/>
              <a:t>20/02/13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3F6723-E809-4347-959B-3021FC585826}" type="datetime1">
              <a:rPr lang="en-US" smtClean="0"/>
              <a:t>20/02/13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786626" y="0"/>
            <a:ext cx="838199" cy="767687"/>
          </a:xfrm>
          <a:prstGeom prst="rect">
            <a:avLst/>
          </a:prstGeom>
          <a:solidFill>
            <a:srgbClr val="84100E"/>
          </a:solidFill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2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F88DBB8-1E74-4F6F-8F9B-9C35EF6507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64243" y="53005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SimplyRhino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London</a:t>
            </a:r>
          </a:p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February 12-14, 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243292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 Scripting for </a:t>
            </a:r>
          </a:p>
          <a:p>
            <a:pPr algn="ctr"/>
            <a:r>
              <a:rPr lang="en-US" sz="60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Rhino/Grasshopper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7336" y="58439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Long Nguyen</a:t>
            </a:r>
          </a:p>
        </p:txBody>
      </p:sp>
    </p:spTree>
    <p:extLst>
      <p:ext uri="{BB962C8B-B14F-4D97-AF65-F5344CB8AC3E}">
        <p14:creationId xmlns:p14="http://schemas.microsoft.com/office/powerpoint/2010/main" val="21652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tuples as function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59249" y="1644813"/>
            <a:ext cx="10728929" cy="38953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hadid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(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Zaha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Hadid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1950,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Architecture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sanders = (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Bernie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Sanders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1941,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Politics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swift = (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Taylor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Swift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1989,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Music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 </a:t>
            </a:r>
            <a:r>
              <a:rPr lang="en-US" sz="20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GetOlderPerson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personA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personB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2000" dirty="0">
                <a:solidFill>
                  <a:srgbClr val="0066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personA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[2] &lt;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personB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[2]):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2000" dirty="0">
                <a:solidFill>
                  <a:srgbClr val="0066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personA</a:t>
            </a:r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	</a:t>
            </a:r>
            <a:r>
              <a:rPr lang="en-US" sz="2000" dirty="0">
                <a:solidFill>
                  <a:srgbClr val="0066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else: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r>
              <a:rPr lang="en-US" sz="2000" dirty="0">
                <a:solidFill>
                  <a:srgbClr val="0066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personB</a:t>
            </a:r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result1 = </a:t>
            </a:r>
            <a:r>
              <a:rPr lang="en-US" sz="20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GetOlderPerson</a:t>
            </a:r>
            <a:r>
              <a:rPr lang="en-US" sz="2000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hadid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sanders)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result2 = </a:t>
            </a:r>
            <a:r>
              <a:rPr lang="en-US" sz="2000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GetOlderPerson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(sanders, swift)</a:t>
            </a: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58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Lists vs.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89493" y="2602070"/>
            <a:ext cx="10416231" cy="4878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heroes = [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"Batman"</a:t>
            </a:r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"Wolverine"</a:t>
            </a:r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"Superman"</a:t>
            </a:r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]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89493" y="5173852"/>
            <a:ext cx="6445399" cy="4515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john = (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“John”</a:t>
            </a:r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“Clarks”</a:t>
            </a:r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,</a:t>
            </a:r>
            <a:r>
              <a:rPr lang="en-US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1988,</a:t>
            </a:r>
            <a:r>
              <a:rPr lang="en-US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“Architecture”</a:t>
            </a:r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04355" y="1772426"/>
            <a:ext cx="11054914" cy="829644"/>
          </a:xfrm>
        </p:spPr>
        <p:txBody>
          <a:bodyPr>
            <a:normAutofit/>
          </a:bodyPr>
          <a:lstStyle/>
          <a:p>
            <a:r>
              <a:rPr lang="en-US" dirty="0"/>
              <a:t>A list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usually</a:t>
            </a:r>
            <a:r>
              <a:rPr lang="en-US" dirty="0"/>
              <a:t> stores items of the same type (e.g. strings)</a:t>
            </a:r>
          </a:p>
          <a:p>
            <a:r>
              <a:rPr lang="en-US" dirty="0"/>
              <a:t>And the items have equivalent “meaning” (e.g. all are names of superheroes)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7273" y="4022944"/>
            <a:ext cx="11754727" cy="1186178"/>
          </a:xfrm>
        </p:spPr>
        <p:txBody>
          <a:bodyPr>
            <a:normAutofit/>
          </a:bodyPr>
          <a:lstStyle/>
          <a:p>
            <a:r>
              <a:rPr lang="en-US" dirty="0"/>
              <a:t>A tuple can store multiple items of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different</a:t>
            </a:r>
            <a:r>
              <a:rPr lang="en-US" dirty="0"/>
              <a:t> types</a:t>
            </a:r>
          </a:p>
          <a:p>
            <a:r>
              <a:rPr lang="en-US" dirty="0"/>
              <a:t>These items “meaningfully” belong to the same entity (e.g. information related to John) </a:t>
            </a:r>
          </a:p>
          <a:p>
            <a:r>
              <a:rPr lang="en-US" dirty="0"/>
              <a:t>but they often don’t have equivalent meaning (e.g. name has different “meaning” from birthyear)</a:t>
            </a:r>
          </a:p>
        </p:txBody>
      </p:sp>
    </p:spTree>
    <p:extLst>
      <p:ext uri="{BB962C8B-B14F-4D97-AF65-F5344CB8AC3E}">
        <p14:creationId xmlns:p14="http://schemas.microsoft.com/office/powerpoint/2010/main" val="25735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uiExpand="1" build="p"/>
      <p:bldP spid="1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3735" y="2776305"/>
            <a:ext cx="9981456" cy="1350422"/>
          </a:xfrm>
        </p:spPr>
        <p:txBody>
          <a:bodyPr/>
          <a:lstStyle/>
          <a:p>
            <a:pPr algn="ctr"/>
            <a:r>
              <a:rPr lang="en-US" sz="8000" dirty="0"/>
              <a:t>Python in Rhino</a:t>
            </a:r>
          </a:p>
        </p:txBody>
      </p:sp>
    </p:spTree>
    <p:extLst>
      <p:ext uri="{BB962C8B-B14F-4D97-AF65-F5344CB8AC3E}">
        <p14:creationId xmlns:p14="http://schemas.microsoft.com/office/powerpoint/2010/main" val="70612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3004905"/>
            <a:ext cx="9981456" cy="1350422"/>
          </a:xfrm>
        </p:spPr>
        <p:txBody>
          <a:bodyPr/>
          <a:lstStyle/>
          <a:p>
            <a:pPr algn="ctr"/>
            <a:r>
              <a:rPr lang="en-US" sz="6000" dirty="0"/>
              <a:t>Creating Rhino objects </a:t>
            </a:r>
          </a:p>
        </p:txBody>
      </p:sp>
    </p:spTree>
    <p:extLst>
      <p:ext uri="{BB962C8B-B14F-4D97-AF65-F5344CB8AC3E}">
        <p14:creationId xmlns:p14="http://schemas.microsoft.com/office/powerpoint/2010/main" val="8330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a point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67F4F2-FD79-4D99-9EE5-FA4F99C249CF}"/>
              </a:ext>
            </a:extLst>
          </p:cNvPr>
          <p:cNvSpPr txBox="1">
            <a:spLocks/>
          </p:cNvSpPr>
          <p:nvPr/>
        </p:nvSpPr>
        <p:spPr>
          <a:xfrm>
            <a:off x="759104" y="1362753"/>
            <a:ext cx="8537296" cy="3073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Rhino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(10, 10, 2)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document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Rhino.RhinoDoc.ActiveDoc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document.Objects.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document.Views.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Redraw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Force the viewport to redraw immediately </a:t>
            </a:r>
          </a:p>
        </p:txBody>
      </p:sp>
    </p:spTree>
    <p:extLst>
      <p:ext uri="{BB962C8B-B14F-4D97-AF65-F5344CB8AC3E}">
        <p14:creationId xmlns:p14="http://schemas.microsoft.com/office/powerpoint/2010/main" val="384219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Saving the GUID of the Rhino object for later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67F4F2-FD79-4D99-9EE5-FA4F99C249CF}"/>
              </a:ext>
            </a:extLst>
          </p:cNvPr>
          <p:cNvSpPr txBox="1">
            <a:spLocks/>
          </p:cNvSpPr>
          <p:nvPr/>
        </p:nvSpPr>
        <p:spPr>
          <a:xfrm>
            <a:off x="759104" y="1362753"/>
            <a:ext cx="8537296" cy="3073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Rhino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(10, 10, 2)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document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Rhino.RhinoDoc.ActiveDoc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pointObjectGuid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document.Objects.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document.Views.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Redraw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Force the viewport to redraw immediately </a:t>
            </a:r>
          </a:p>
        </p:txBody>
      </p:sp>
    </p:spTree>
    <p:extLst>
      <p:ext uri="{BB962C8B-B14F-4D97-AF65-F5344CB8AC3E}">
        <p14:creationId xmlns:p14="http://schemas.microsoft.com/office/powerpoint/2010/main" val="38106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a line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67F4F2-FD79-4D99-9EE5-FA4F99C249CF}"/>
              </a:ext>
            </a:extLst>
          </p:cNvPr>
          <p:cNvSpPr txBox="1">
            <a:spLocks/>
          </p:cNvSpPr>
          <p:nvPr/>
        </p:nvSpPr>
        <p:spPr>
          <a:xfrm>
            <a:off x="759103" y="1362753"/>
            <a:ext cx="9461221" cy="3073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Rhino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(10, 10, 2)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document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Rhino.RhinoDoc.ActiveDoc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pointObjectGuid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document.Objects.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lineObjectGuid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document.Objects.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AddLine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(20, 20, 0))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document.Views.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Redraw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Force the viewport to redraw immediately </a:t>
            </a:r>
          </a:p>
        </p:txBody>
      </p:sp>
    </p:spTree>
    <p:extLst>
      <p:ext uri="{BB962C8B-B14F-4D97-AF65-F5344CB8AC3E}">
        <p14:creationId xmlns:p14="http://schemas.microsoft.com/office/powerpoint/2010/main" val="369658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3004905"/>
            <a:ext cx="9981456" cy="1350422"/>
          </a:xfrm>
        </p:spPr>
        <p:txBody>
          <a:bodyPr/>
          <a:lstStyle/>
          <a:p>
            <a:pPr algn="ctr"/>
            <a:r>
              <a:rPr lang="en-US" sz="6000" dirty="0" err="1"/>
              <a:t>RhinoScriptSyntax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682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6" y="360638"/>
            <a:ext cx="10215939" cy="585497"/>
          </a:xfrm>
        </p:spPr>
        <p:txBody>
          <a:bodyPr/>
          <a:lstStyle/>
          <a:p>
            <a:r>
              <a:rPr lang="en-US" sz="3000" dirty="0"/>
              <a:t>Creating a point object, using </a:t>
            </a:r>
            <a:r>
              <a:rPr lang="en-US" sz="3000" dirty="0" err="1"/>
              <a:t>RhinoScriptSyntax</a:t>
            </a:r>
            <a:r>
              <a:rPr lang="en-US" sz="3000" dirty="0"/>
              <a:t>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67F4F2-FD79-4D99-9EE5-FA4F99C249CF}"/>
              </a:ext>
            </a:extLst>
          </p:cNvPr>
          <p:cNvSpPr txBox="1">
            <a:spLocks/>
          </p:cNvSpPr>
          <p:nvPr/>
        </p:nvSpPr>
        <p:spPr>
          <a:xfrm>
            <a:off x="701954" y="1679314"/>
            <a:ext cx="8537296" cy="22545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Rhino</a:t>
            </a: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(10, 10, 2)</a:t>
            </a:r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document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Rhino.RhinoDoc.ActiveDoc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pointObjectGuid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document.Objects.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document.Views.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Redraw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1CD86E5-FFA6-42AA-9513-7BC0098DCA59}"/>
              </a:ext>
            </a:extLst>
          </p:cNvPr>
          <p:cNvSpPr txBox="1">
            <a:spLocks/>
          </p:cNvSpPr>
          <p:nvPr/>
        </p:nvSpPr>
        <p:spPr>
          <a:xfrm>
            <a:off x="701954" y="4888316"/>
            <a:ext cx="8537296" cy="12553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rhinoscriptsyntax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as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0070C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pointObjectGuid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AddPoint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(10, 10, 2) 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C748D-AB00-4963-B641-A65ED01FD075}"/>
              </a:ext>
            </a:extLst>
          </p:cNvPr>
          <p:cNvSpPr txBox="1"/>
          <p:nvPr/>
        </p:nvSpPr>
        <p:spPr>
          <a:xfrm>
            <a:off x="701954" y="1306773"/>
            <a:ext cx="147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Previously,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CD1D6-4F2E-45BA-BB4E-C22A1DFF1BA5}"/>
              </a:ext>
            </a:extLst>
          </p:cNvPr>
          <p:cNvSpPr txBox="1"/>
          <p:nvPr/>
        </p:nvSpPr>
        <p:spPr>
          <a:xfrm>
            <a:off x="701952" y="4518984"/>
            <a:ext cx="531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Now, using the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RhinoScriptSyntax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library instead</a:t>
            </a:r>
          </a:p>
        </p:txBody>
      </p:sp>
    </p:spTree>
    <p:extLst>
      <p:ext uri="{BB962C8B-B14F-4D97-AF65-F5344CB8AC3E}">
        <p14:creationId xmlns:p14="http://schemas.microsoft.com/office/powerpoint/2010/main" val="39399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05272" y="2890605"/>
            <a:ext cx="9981456" cy="1350422"/>
          </a:xfrm>
        </p:spPr>
        <p:txBody>
          <a:bodyPr/>
          <a:lstStyle/>
          <a:p>
            <a:pPr algn="ctr"/>
            <a:r>
              <a:rPr lang="en-US" sz="6000" dirty="0"/>
              <a:t>Asking for user’s input</a:t>
            </a:r>
          </a:p>
        </p:txBody>
      </p:sp>
    </p:spTree>
    <p:extLst>
      <p:ext uri="{BB962C8B-B14F-4D97-AF65-F5344CB8AC3E}">
        <p14:creationId xmlns:p14="http://schemas.microsoft.com/office/powerpoint/2010/main" val="157431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actually “stored” inside a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67F4F2-FD79-4D99-9EE5-FA4F99C249CF}"/>
              </a:ext>
            </a:extLst>
          </p:cNvPr>
          <p:cNvSpPr txBox="1">
            <a:spLocks/>
          </p:cNvSpPr>
          <p:nvPr/>
        </p:nvSpPr>
        <p:spPr>
          <a:xfrm>
            <a:off x="759105" y="1362754"/>
            <a:ext cx="2970684" cy="13973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2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a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3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2A2613E-5938-4F6E-8106-4ECB450B767F}"/>
              </a:ext>
            </a:extLst>
          </p:cNvPr>
          <p:cNvSpPr txBox="1">
            <a:spLocks/>
          </p:cNvSpPr>
          <p:nvPr/>
        </p:nvSpPr>
        <p:spPr>
          <a:xfrm>
            <a:off x="759104" y="3071237"/>
            <a:ext cx="3467991" cy="18456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(2, 0, 0)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a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Unitize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b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150619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43532" y="2893004"/>
            <a:ext cx="9981456" cy="1350422"/>
          </a:xfrm>
        </p:spPr>
        <p:txBody>
          <a:bodyPr/>
          <a:lstStyle/>
          <a:p>
            <a:pPr algn="ctr"/>
            <a:r>
              <a:rPr lang="en-US" sz="6000" dirty="0"/>
              <a:t>Randomness</a:t>
            </a:r>
          </a:p>
        </p:txBody>
      </p:sp>
    </p:spTree>
    <p:extLst>
      <p:ext uri="{BB962C8B-B14F-4D97-AF65-F5344CB8AC3E}">
        <p14:creationId xmlns:p14="http://schemas.microsoft.com/office/powerpoint/2010/main" val="38446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random integers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21</a:t>
            </a:fld>
            <a:endParaRPr lang="en-US"/>
          </a:p>
        </p:txBody>
      </p:sp>
      <p:sp>
        <p:nvSpPr>
          <p:cNvPr id="15" name="Content Placeholder 4"/>
          <p:cNvSpPr>
            <a:spLocks noGrp="1"/>
          </p:cNvSpPr>
          <p:nvPr>
            <p:ph idx="13"/>
          </p:nvPr>
        </p:nvSpPr>
        <p:spPr>
          <a:xfrm>
            <a:off x="570687" y="1270614"/>
            <a:ext cx="5213472" cy="125447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import</a:t>
            </a:r>
            <a:r>
              <a:rPr lang="en-US" dirty="0"/>
              <a:t> random</a:t>
            </a:r>
          </a:p>
          <a:p>
            <a:endParaRPr lang="en-US" dirty="0"/>
          </a:p>
          <a:p>
            <a:r>
              <a:rPr lang="en-US" dirty="0" err="1"/>
              <a:t>myRandomNumber</a:t>
            </a:r>
            <a:r>
              <a:rPr lang="en-US" dirty="0"/>
              <a:t> =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randint</a:t>
            </a:r>
            <a:r>
              <a:rPr lang="en-US" dirty="0"/>
              <a:t>(0, 5)</a:t>
            </a:r>
          </a:p>
          <a:p>
            <a:r>
              <a:rPr lang="en-US" dirty="0">
                <a:solidFill>
                  <a:srgbClr val="0000FF"/>
                </a:solidFill>
              </a:rPr>
              <a:t>print</a:t>
            </a:r>
            <a:r>
              <a:rPr lang="en-US" dirty="0"/>
              <a:t> </a:t>
            </a:r>
            <a:r>
              <a:rPr lang="en-US" dirty="0" err="1"/>
              <a:t>myRandomNumber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3"/>
          </p:nvPr>
        </p:nvSpPr>
        <p:spPr>
          <a:xfrm>
            <a:off x="570686" y="2749871"/>
            <a:ext cx="5830113" cy="16893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import</a:t>
            </a:r>
            <a:r>
              <a:rPr lang="en-US" dirty="0"/>
              <a:t> random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10):</a:t>
            </a:r>
          </a:p>
          <a:p>
            <a:r>
              <a:rPr lang="en-US" dirty="0"/>
              <a:t>    </a:t>
            </a:r>
            <a:r>
              <a:rPr lang="en-US" dirty="0" err="1"/>
              <a:t>myRandomNumber</a:t>
            </a:r>
            <a:r>
              <a:rPr lang="en-US" dirty="0"/>
              <a:t> =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randint</a:t>
            </a:r>
            <a:r>
              <a:rPr lang="en-US" dirty="0"/>
              <a:t>(0, 5)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print</a:t>
            </a:r>
            <a:r>
              <a:rPr lang="en-US" dirty="0"/>
              <a:t> </a:t>
            </a:r>
            <a:r>
              <a:rPr lang="en-US" dirty="0" err="1"/>
              <a:t>myRandomNumber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idx="13"/>
          </p:nvPr>
        </p:nvSpPr>
        <p:spPr>
          <a:xfrm>
            <a:off x="570685" y="4795680"/>
            <a:ext cx="5830113" cy="16893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import</a:t>
            </a:r>
            <a:r>
              <a:rPr lang="en-US" dirty="0"/>
              <a:t> random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10):</a:t>
            </a:r>
          </a:p>
          <a:p>
            <a:r>
              <a:rPr lang="en-US" dirty="0"/>
              <a:t>    </a:t>
            </a:r>
            <a:r>
              <a:rPr lang="en-US" dirty="0" err="1"/>
              <a:t>myRandomNumber</a:t>
            </a:r>
            <a:r>
              <a:rPr lang="en-US" dirty="0"/>
              <a:t> =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uniform</a:t>
            </a:r>
            <a:r>
              <a:rPr lang="en-US" dirty="0"/>
              <a:t>(1.2, 5.0)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print</a:t>
            </a:r>
            <a:r>
              <a:rPr lang="en-US" dirty="0"/>
              <a:t> </a:t>
            </a:r>
            <a:r>
              <a:rPr lang="en-US" dirty="0" err="1"/>
              <a:t>myRandomNumber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988028" y="1644375"/>
            <a:ext cx="4932728" cy="176142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tx1"/>
              </a:buClr>
              <a:buSzPct val="120000"/>
              <a:buNone/>
            </a:pPr>
            <a:r>
              <a:rPr lang="en-US" sz="2500" dirty="0"/>
              <a:t>Generate a random integers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988028" y="3401773"/>
            <a:ext cx="4932728" cy="1761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Clr>
                <a:schemeClr val="tx1"/>
              </a:buClr>
              <a:buSzPct val="120000"/>
              <a:buFont typeface="Wingdings 3" charset="2"/>
              <a:buNone/>
            </a:pPr>
            <a:r>
              <a:rPr lang="en-US" sz="2500" dirty="0"/>
              <a:t>Generate 10 random integers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988028" y="5139366"/>
            <a:ext cx="4932728" cy="1761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Clr>
                <a:schemeClr val="tx1"/>
              </a:buClr>
              <a:buSzPct val="120000"/>
              <a:buFont typeface="Wingdings 3" charset="2"/>
              <a:buNone/>
            </a:pPr>
            <a:r>
              <a:rPr lang="en-US" sz="2500" dirty="0"/>
              <a:t>Generate 10 random floats</a:t>
            </a:r>
          </a:p>
          <a:p>
            <a:pPr marL="0" indent="0">
              <a:buClr>
                <a:schemeClr val="tx1"/>
              </a:buClr>
              <a:buSzPct val="120000"/>
              <a:buFont typeface="Wingdings 3" charset="2"/>
              <a:buNone/>
            </a:pPr>
            <a:r>
              <a:rPr lang="en-US" sz="2500" dirty="0"/>
              <a:t>between 1.2 and 5.0</a:t>
            </a:r>
          </a:p>
        </p:txBody>
      </p:sp>
    </p:spTree>
    <p:extLst>
      <p:ext uri="{BB962C8B-B14F-4D97-AF65-F5344CB8AC3E}">
        <p14:creationId xmlns:p14="http://schemas.microsoft.com/office/powerpoint/2010/main" val="180980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18" grpId="0" build="p" animBg="1"/>
      <p:bldP spid="21" grpId="0" build="p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points with random x, y coordinates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22</a:t>
            </a:fld>
            <a:endParaRPr lang="en-US"/>
          </a:p>
        </p:txBody>
      </p:sp>
      <p:sp>
        <p:nvSpPr>
          <p:cNvPr id="15" name="Content Placeholder 4"/>
          <p:cNvSpPr>
            <a:spLocks noGrp="1"/>
          </p:cNvSpPr>
          <p:nvPr>
            <p:ph idx="13"/>
          </p:nvPr>
        </p:nvSpPr>
        <p:spPr>
          <a:xfrm>
            <a:off x="570687" y="3044148"/>
            <a:ext cx="4604817" cy="33379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import</a:t>
            </a:r>
            <a:r>
              <a:rPr lang="en-US" dirty="0"/>
              <a:t> random</a:t>
            </a:r>
          </a:p>
          <a:p>
            <a:endParaRPr lang="en-US" dirty="0"/>
          </a:p>
          <a:p>
            <a:r>
              <a:rPr lang="en-US" dirty="0"/>
              <a:t>points = []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</a:t>
            </a:r>
            <a:r>
              <a:rPr lang="en-US" dirty="0" err="1"/>
              <a:t>iCount</a:t>
            </a:r>
            <a:r>
              <a:rPr lang="en-US" dirty="0"/>
              <a:t>):</a:t>
            </a:r>
          </a:p>
          <a:p>
            <a:r>
              <a:rPr lang="en-US" dirty="0"/>
              <a:t>    x =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uniform</a:t>
            </a:r>
            <a:r>
              <a:rPr lang="en-US" dirty="0"/>
              <a:t>(0.0, 10.0)</a:t>
            </a:r>
          </a:p>
          <a:p>
            <a:r>
              <a:rPr lang="en-US" dirty="0"/>
              <a:t>    y =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uniform</a:t>
            </a:r>
            <a:r>
              <a:rPr lang="en-US" dirty="0"/>
              <a:t>(0.0, 10.0)</a:t>
            </a:r>
          </a:p>
          <a:p>
            <a:r>
              <a:rPr lang="en-US" dirty="0"/>
              <a:t>    point = rg.</a:t>
            </a:r>
            <a:r>
              <a:rPr lang="en-US" dirty="0">
                <a:solidFill>
                  <a:srgbClr val="0000FF"/>
                </a:solidFill>
              </a:rPr>
              <a:t>Point3d</a:t>
            </a:r>
            <a:r>
              <a:rPr lang="en-US" dirty="0"/>
              <a:t>(x, y, 0.0)</a:t>
            </a:r>
          </a:p>
          <a:p>
            <a:r>
              <a:rPr lang="en-US" dirty="0"/>
              <a:t>    </a:t>
            </a:r>
            <a:r>
              <a:rPr lang="en-US" dirty="0" err="1"/>
              <a:t>points.</a:t>
            </a:r>
            <a:r>
              <a:rPr lang="en-US" dirty="0" err="1">
                <a:solidFill>
                  <a:srgbClr val="0000FF"/>
                </a:solidFill>
              </a:rPr>
              <a:t>append</a:t>
            </a:r>
            <a:r>
              <a:rPr lang="en-US" dirty="0"/>
              <a:t>(point)</a:t>
            </a:r>
          </a:p>
          <a:p>
            <a:r>
              <a:rPr lang="en-US" dirty="0"/>
              <a:t>    </a:t>
            </a:r>
          </a:p>
          <a:p>
            <a:r>
              <a:rPr lang="en-US" dirty="0" err="1"/>
              <a:t>oGeometry</a:t>
            </a:r>
            <a:r>
              <a:rPr lang="en-US" dirty="0"/>
              <a:t> = points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idx="13"/>
          </p:nvPr>
        </p:nvSpPr>
        <p:spPr>
          <a:xfrm>
            <a:off x="570687" y="1261470"/>
            <a:ext cx="2433362" cy="1573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INPUTS</a:t>
            </a:r>
          </a:p>
          <a:p>
            <a:r>
              <a:rPr lang="en-US" dirty="0" err="1"/>
              <a:t>iCount</a:t>
            </a:r>
            <a:r>
              <a:rPr lang="en-US" dirty="0"/>
              <a:t>: </a:t>
            </a:r>
            <a:r>
              <a:rPr lang="en-US" dirty="0" err="1"/>
              <a:t>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OUTPUTS: </a:t>
            </a:r>
          </a:p>
          <a:p>
            <a:r>
              <a:rPr lang="en-US" dirty="0" err="1"/>
              <a:t>oGeometry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81" y="1721548"/>
            <a:ext cx="4810125" cy="3762375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9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1771312"/>
            <a:ext cx="9981456" cy="4453217"/>
          </a:xfrm>
        </p:spPr>
        <p:txBody>
          <a:bodyPr/>
          <a:lstStyle/>
          <a:p>
            <a:pPr algn="ctr"/>
            <a:r>
              <a:rPr lang="en-US" sz="4000" dirty="0"/>
              <a:t>Randomness does not have to be completely chaotic.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We can control randomness </a:t>
            </a:r>
            <a:br>
              <a:rPr lang="en-US" sz="4000" dirty="0"/>
            </a:br>
            <a:r>
              <a:rPr lang="en-US" sz="4000" dirty="0"/>
              <a:t>in many ways </a:t>
            </a:r>
          </a:p>
        </p:txBody>
      </p:sp>
    </p:spTree>
    <p:extLst>
      <p:ext uri="{BB962C8B-B14F-4D97-AF65-F5344CB8AC3E}">
        <p14:creationId xmlns:p14="http://schemas.microsoft.com/office/powerpoint/2010/main" val="8389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offsetting 2D </a:t>
            </a:r>
            <a:r>
              <a:rPr lang="en-US" dirty="0" err="1"/>
              <a:t>gridpoints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24</a:t>
            </a:fld>
            <a:endParaRPr lang="en-US"/>
          </a:p>
        </p:txBody>
      </p:sp>
      <p:sp>
        <p:nvSpPr>
          <p:cNvPr id="15" name="Content Placeholder 4"/>
          <p:cNvSpPr>
            <a:spLocks noGrp="1"/>
          </p:cNvSpPr>
          <p:nvPr>
            <p:ph idx="13"/>
          </p:nvPr>
        </p:nvSpPr>
        <p:spPr>
          <a:xfrm>
            <a:off x="740580" y="1771650"/>
            <a:ext cx="9811563" cy="42526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r>
              <a:rPr lang="en-GB" dirty="0">
                <a:solidFill>
                  <a:srgbClr val="0070C0"/>
                </a:solidFill>
              </a:rPr>
              <a:t>import</a:t>
            </a:r>
            <a:r>
              <a:rPr lang="en-GB" dirty="0"/>
              <a:t> math</a:t>
            </a:r>
          </a:p>
          <a:p>
            <a:r>
              <a:rPr lang="en-GB" dirty="0">
                <a:solidFill>
                  <a:srgbClr val="0070C0"/>
                </a:solidFill>
              </a:rPr>
              <a:t>import</a:t>
            </a:r>
            <a:r>
              <a:rPr lang="en-GB" dirty="0"/>
              <a:t> random</a:t>
            </a:r>
          </a:p>
          <a:p>
            <a:endParaRPr lang="en-GB" dirty="0"/>
          </a:p>
          <a:p>
            <a:r>
              <a:rPr lang="en-GB" dirty="0"/>
              <a:t>points = []</a:t>
            </a:r>
          </a:p>
          <a:p>
            <a:endParaRPr lang="en-GB" dirty="0"/>
          </a:p>
          <a:p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60):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j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30):</a:t>
            </a:r>
          </a:p>
          <a:p>
            <a:r>
              <a:rPr lang="en-GB" dirty="0"/>
              <a:t>        x = </a:t>
            </a:r>
            <a:r>
              <a:rPr lang="en-GB" dirty="0" err="1"/>
              <a:t>i</a:t>
            </a:r>
            <a:endParaRPr lang="en-GB" dirty="0"/>
          </a:p>
          <a:p>
            <a:r>
              <a:rPr lang="en-GB" dirty="0"/>
              <a:t>        y = j</a:t>
            </a:r>
          </a:p>
          <a:p>
            <a:r>
              <a:rPr lang="en-GB" dirty="0"/>
              <a:t>        </a:t>
            </a:r>
            <a:r>
              <a:rPr lang="en-GB" dirty="0" err="1"/>
              <a:t>points.</a:t>
            </a:r>
            <a:r>
              <a:rPr lang="en-GB" dirty="0" err="1">
                <a:solidFill>
                  <a:srgbClr val="0000FF"/>
                </a:solidFill>
              </a:rPr>
              <a:t>append</a:t>
            </a:r>
            <a:r>
              <a:rPr lang="en-GB" dirty="0"/>
              <a:t>(rg.</a:t>
            </a:r>
            <a:r>
              <a:rPr lang="en-GB" dirty="0">
                <a:solidFill>
                  <a:srgbClr val="0000FF"/>
                </a:solidFill>
              </a:rPr>
              <a:t>Point3d</a:t>
            </a:r>
            <a:r>
              <a:rPr lang="en-GB" dirty="0"/>
              <a:t>(x , y, 0))</a:t>
            </a:r>
          </a:p>
          <a:p>
            <a:endParaRPr lang="en-GB" dirty="0"/>
          </a:p>
          <a:p>
            <a:r>
              <a:rPr lang="en-GB" dirty="0" err="1"/>
              <a:t>oGeometry</a:t>
            </a:r>
            <a:r>
              <a:rPr lang="en-GB" dirty="0"/>
              <a:t> = points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idx="13"/>
          </p:nvPr>
        </p:nvSpPr>
        <p:spPr>
          <a:xfrm>
            <a:off x="7874805" y="1957617"/>
            <a:ext cx="2433362" cy="172474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INPUTS</a:t>
            </a:r>
          </a:p>
          <a:p>
            <a:r>
              <a:rPr lang="en-US" dirty="0" err="1"/>
              <a:t>iVariation</a:t>
            </a:r>
            <a:r>
              <a:rPr lang="en-US" dirty="0"/>
              <a:t>: float</a:t>
            </a:r>
          </a:p>
          <a:p>
            <a:endParaRPr lang="en-US" dirty="0"/>
          </a:p>
          <a:p>
            <a:r>
              <a:rPr lang="en-US" dirty="0"/>
              <a:t>OUTPUTS: </a:t>
            </a:r>
          </a:p>
          <a:p>
            <a:r>
              <a:rPr lang="en-US" dirty="0" err="1"/>
              <a:t>oGeometry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0579" y="1174226"/>
            <a:ext cx="6126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is the usual 2D grid of points </a:t>
            </a:r>
          </a:p>
        </p:txBody>
      </p:sp>
    </p:spTree>
    <p:extLst>
      <p:ext uri="{BB962C8B-B14F-4D97-AF65-F5344CB8AC3E}">
        <p14:creationId xmlns:p14="http://schemas.microsoft.com/office/powerpoint/2010/main" val="25701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offsetting grid points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25</a:t>
            </a:fld>
            <a:endParaRPr lang="en-US"/>
          </a:p>
        </p:txBody>
      </p:sp>
      <p:sp>
        <p:nvSpPr>
          <p:cNvPr id="15" name="Content Placeholder 4"/>
          <p:cNvSpPr>
            <a:spLocks noGrp="1"/>
          </p:cNvSpPr>
          <p:nvPr>
            <p:ph idx="13"/>
          </p:nvPr>
        </p:nvSpPr>
        <p:spPr>
          <a:xfrm>
            <a:off x="740580" y="1771650"/>
            <a:ext cx="9811563" cy="42526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r>
              <a:rPr lang="en-GB" dirty="0">
                <a:solidFill>
                  <a:srgbClr val="0070C0"/>
                </a:solidFill>
              </a:rPr>
              <a:t>import</a:t>
            </a:r>
            <a:r>
              <a:rPr lang="en-GB" dirty="0"/>
              <a:t> math</a:t>
            </a:r>
          </a:p>
          <a:p>
            <a:r>
              <a:rPr lang="en-GB" dirty="0">
                <a:solidFill>
                  <a:srgbClr val="0070C0"/>
                </a:solidFill>
              </a:rPr>
              <a:t>import</a:t>
            </a:r>
            <a:r>
              <a:rPr lang="en-GB" dirty="0"/>
              <a:t> random</a:t>
            </a:r>
          </a:p>
          <a:p>
            <a:endParaRPr lang="en-GB" dirty="0"/>
          </a:p>
          <a:p>
            <a:r>
              <a:rPr lang="en-GB" dirty="0"/>
              <a:t>points = []</a:t>
            </a:r>
          </a:p>
          <a:p>
            <a:endParaRPr lang="en-GB" dirty="0"/>
          </a:p>
          <a:p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60):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j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30):</a:t>
            </a:r>
          </a:p>
          <a:p>
            <a:r>
              <a:rPr lang="en-GB" dirty="0"/>
              <a:t>        x = </a:t>
            </a:r>
            <a:r>
              <a:rPr lang="en-GB" dirty="0" err="1"/>
              <a:t>i</a:t>
            </a:r>
            <a:r>
              <a:rPr lang="en-GB" dirty="0"/>
              <a:t> + </a:t>
            </a:r>
            <a:r>
              <a:rPr lang="en-GB" dirty="0" err="1"/>
              <a:t>random.</a:t>
            </a:r>
            <a:r>
              <a:rPr lang="en-GB" dirty="0" err="1">
                <a:solidFill>
                  <a:srgbClr val="0000FF"/>
                </a:solidFill>
              </a:rPr>
              <a:t>uniform</a:t>
            </a:r>
            <a:r>
              <a:rPr lang="en-GB" dirty="0"/>
              <a:t>(-0.1, 0.1)</a:t>
            </a:r>
          </a:p>
          <a:p>
            <a:r>
              <a:rPr lang="en-GB" dirty="0"/>
              <a:t>        y = j + </a:t>
            </a:r>
            <a:r>
              <a:rPr lang="en-GB" dirty="0" err="1"/>
              <a:t>random.</a:t>
            </a:r>
            <a:r>
              <a:rPr lang="en-GB" dirty="0" err="1">
                <a:solidFill>
                  <a:srgbClr val="0000FF"/>
                </a:solidFill>
              </a:rPr>
              <a:t>uniform</a:t>
            </a:r>
            <a:r>
              <a:rPr lang="en-GB" dirty="0"/>
              <a:t>(-0.1, 0.1)</a:t>
            </a:r>
          </a:p>
          <a:p>
            <a:r>
              <a:rPr lang="en-GB" dirty="0"/>
              <a:t>        </a:t>
            </a:r>
            <a:r>
              <a:rPr lang="en-GB" dirty="0" err="1"/>
              <a:t>points.</a:t>
            </a:r>
            <a:r>
              <a:rPr lang="en-GB" dirty="0" err="1">
                <a:solidFill>
                  <a:srgbClr val="0000FF"/>
                </a:solidFill>
              </a:rPr>
              <a:t>append</a:t>
            </a:r>
            <a:r>
              <a:rPr lang="en-GB" dirty="0"/>
              <a:t>(rg.Point3d(x , y, 0))</a:t>
            </a:r>
          </a:p>
          <a:p>
            <a:endParaRPr lang="en-GB" dirty="0"/>
          </a:p>
          <a:p>
            <a:r>
              <a:rPr lang="en-GB" dirty="0" err="1"/>
              <a:t>oGeometry</a:t>
            </a:r>
            <a:r>
              <a:rPr lang="en-GB" dirty="0"/>
              <a:t> = points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idx="13"/>
          </p:nvPr>
        </p:nvSpPr>
        <p:spPr>
          <a:xfrm>
            <a:off x="7874805" y="1957617"/>
            <a:ext cx="2433362" cy="172474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INPUTS</a:t>
            </a:r>
          </a:p>
          <a:p>
            <a:r>
              <a:rPr lang="en-US" dirty="0" err="1"/>
              <a:t>iVariation</a:t>
            </a:r>
            <a:r>
              <a:rPr lang="en-US" dirty="0"/>
              <a:t>: float</a:t>
            </a:r>
          </a:p>
          <a:p>
            <a:endParaRPr lang="en-US" dirty="0"/>
          </a:p>
          <a:p>
            <a:r>
              <a:rPr lang="en-US" dirty="0"/>
              <a:t>OUTPUTS: </a:t>
            </a:r>
          </a:p>
          <a:p>
            <a:r>
              <a:rPr lang="en-US" dirty="0" err="1"/>
              <a:t>oGeometry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0580" y="1174226"/>
            <a:ext cx="8038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 now let’s add some small random offset from their regular positions</a:t>
            </a:r>
          </a:p>
        </p:txBody>
      </p:sp>
    </p:spTree>
    <p:extLst>
      <p:ext uri="{BB962C8B-B14F-4D97-AF65-F5344CB8AC3E}">
        <p14:creationId xmlns:p14="http://schemas.microsoft.com/office/powerpoint/2010/main" val="18854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offsetting grid points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26</a:t>
            </a:fld>
            <a:endParaRPr lang="en-US"/>
          </a:p>
        </p:txBody>
      </p:sp>
      <p:sp>
        <p:nvSpPr>
          <p:cNvPr id="15" name="Content Placeholder 4"/>
          <p:cNvSpPr>
            <a:spLocks noGrp="1"/>
          </p:cNvSpPr>
          <p:nvPr>
            <p:ph idx="13"/>
          </p:nvPr>
        </p:nvSpPr>
        <p:spPr>
          <a:xfrm>
            <a:off x="740580" y="1771650"/>
            <a:ext cx="9811563" cy="42526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r>
              <a:rPr lang="en-GB" dirty="0">
                <a:solidFill>
                  <a:srgbClr val="0070C0"/>
                </a:solidFill>
              </a:rPr>
              <a:t>import</a:t>
            </a:r>
            <a:r>
              <a:rPr lang="en-GB" dirty="0"/>
              <a:t> math</a:t>
            </a:r>
          </a:p>
          <a:p>
            <a:r>
              <a:rPr lang="en-GB" dirty="0">
                <a:solidFill>
                  <a:srgbClr val="0070C0"/>
                </a:solidFill>
              </a:rPr>
              <a:t>import</a:t>
            </a:r>
            <a:r>
              <a:rPr lang="en-GB" dirty="0"/>
              <a:t> random</a:t>
            </a:r>
          </a:p>
          <a:p>
            <a:endParaRPr lang="en-GB" dirty="0"/>
          </a:p>
          <a:p>
            <a:r>
              <a:rPr lang="en-GB" dirty="0"/>
              <a:t>points = []</a:t>
            </a:r>
          </a:p>
          <a:p>
            <a:endParaRPr lang="en-GB" dirty="0"/>
          </a:p>
          <a:p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60):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j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30):</a:t>
            </a:r>
          </a:p>
          <a:p>
            <a:r>
              <a:rPr lang="en-GB" dirty="0"/>
              <a:t>        x = </a:t>
            </a:r>
            <a:r>
              <a:rPr lang="en-GB" dirty="0" err="1"/>
              <a:t>i</a:t>
            </a:r>
            <a:r>
              <a:rPr lang="en-GB" dirty="0"/>
              <a:t> + </a:t>
            </a:r>
            <a:r>
              <a:rPr lang="en-GB" dirty="0" err="1"/>
              <a:t>iVariation</a:t>
            </a:r>
            <a:r>
              <a:rPr lang="en-GB" dirty="0"/>
              <a:t> * </a:t>
            </a:r>
            <a:r>
              <a:rPr lang="en-GB" dirty="0" err="1"/>
              <a:t>random.</a:t>
            </a:r>
            <a:r>
              <a:rPr lang="en-GB" dirty="0" err="1">
                <a:solidFill>
                  <a:srgbClr val="0000FF"/>
                </a:solidFill>
              </a:rPr>
              <a:t>uniform</a:t>
            </a:r>
            <a:r>
              <a:rPr lang="en-GB" dirty="0"/>
              <a:t>(-1.0, 1.0)</a:t>
            </a:r>
          </a:p>
          <a:p>
            <a:r>
              <a:rPr lang="en-GB" dirty="0"/>
              <a:t>        y = j + </a:t>
            </a:r>
            <a:r>
              <a:rPr lang="en-GB" dirty="0" err="1"/>
              <a:t>iVariation</a:t>
            </a:r>
            <a:r>
              <a:rPr lang="en-GB" dirty="0"/>
              <a:t> * </a:t>
            </a:r>
            <a:r>
              <a:rPr lang="en-GB" dirty="0" err="1"/>
              <a:t>random.</a:t>
            </a:r>
            <a:r>
              <a:rPr lang="en-GB" dirty="0" err="1">
                <a:solidFill>
                  <a:srgbClr val="0000FF"/>
                </a:solidFill>
              </a:rPr>
              <a:t>uniform</a:t>
            </a:r>
            <a:r>
              <a:rPr lang="en-GB" dirty="0"/>
              <a:t>(-1.0, 1.0)</a:t>
            </a:r>
          </a:p>
          <a:p>
            <a:r>
              <a:rPr lang="en-GB" dirty="0"/>
              <a:t>        </a:t>
            </a:r>
            <a:r>
              <a:rPr lang="en-GB" dirty="0" err="1"/>
              <a:t>points.</a:t>
            </a:r>
            <a:r>
              <a:rPr lang="en-GB" dirty="0" err="1">
                <a:solidFill>
                  <a:srgbClr val="0000FF"/>
                </a:solidFill>
              </a:rPr>
              <a:t>append</a:t>
            </a:r>
            <a:r>
              <a:rPr lang="en-GB" dirty="0"/>
              <a:t>(rg.Point3d(x , y, 0))</a:t>
            </a:r>
          </a:p>
          <a:p>
            <a:endParaRPr lang="en-GB" dirty="0"/>
          </a:p>
          <a:p>
            <a:r>
              <a:rPr lang="en-GB" dirty="0" err="1"/>
              <a:t>oGeometry</a:t>
            </a:r>
            <a:r>
              <a:rPr lang="en-GB" dirty="0"/>
              <a:t> = points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idx="13"/>
          </p:nvPr>
        </p:nvSpPr>
        <p:spPr>
          <a:xfrm>
            <a:off x="7874805" y="1957617"/>
            <a:ext cx="2433362" cy="172474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INPUTS</a:t>
            </a:r>
          </a:p>
          <a:p>
            <a:r>
              <a:rPr lang="en-US" dirty="0" err="1"/>
              <a:t>iVariation</a:t>
            </a:r>
            <a:r>
              <a:rPr lang="en-US" dirty="0"/>
              <a:t>: float</a:t>
            </a:r>
          </a:p>
          <a:p>
            <a:endParaRPr lang="en-US" dirty="0"/>
          </a:p>
          <a:p>
            <a:r>
              <a:rPr lang="en-US" dirty="0"/>
              <a:t>OUTPUTS: </a:t>
            </a:r>
          </a:p>
          <a:p>
            <a:r>
              <a:rPr lang="en-US" dirty="0" err="1"/>
              <a:t>oGeometry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0580" y="1174226"/>
            <a:ext cx="8781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SzPct val="120000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 next, let’s change the amount of offsetting by in external input parameter </a:t>
            </a:r>
          </a:p>
        </p:txBody>
      </p:sp>
    </p:spTree>
    <p:extLst>
      <p:ext uri="{BB962C8B-B14F-4D97-AF65-F5344CB8AC3E}">
        <p14:creationId xmlns:p14="http://schemas.microsoft.com/office/powerpoint/2010/main" val="107908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9D4B2D-F871-42AD-920C-1DAD367A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365" y="0"/>
            <a:ext cx="1264873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D2A09-1C0C-4369-8730-A19BDBD161D8}"/>
              </a:ext>
            </a:extLst>
          </p:cNvPr>
          <p:cNvSpPr txBox="1"/>
          <p:nvPr/>
        </p:nvSpPr>
        <p:spPr>
          <a:xfrm>
            <a:off x="428665" y="6164710"/>
            <a:ext cx="11544314" cy="553998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about this: Transition from no variation to maximum variation </a:t>
            </a:r>
            <a:endParaRPr lang="en-GB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28</a:t>
            </a:fld>
            <a:endParaRPr lang="en-US"/>
          </a:p>
        </p:txBody>
      </p:sp>
      <p:sp>
        <p:nvSpPr>
          <p:cNvPr id="15" name="Content Placeholder 4"/>
          <p:cNvSpPr>
            <a:spLocks noGrp="1"/>
          </p:cNvSpPr>
          <p:nvPr>
            <p:ph idx="13"/>
          </p:nvPr>
        </p:nvSpPr>
        <p:spPr>
          <a:xfrm>
            <a:off x="740581" y="1155700"/>
            <a:ext cx="10549720" cy="5372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math</a:t>
            </a:r>
          </a:p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random</a:t>
            </a:r>
          </a:p>
          <a:p>
            <a:endParaRPr lang="en-US" dirty="0"/>
          </a:p>
          <a:p>
            <a:r>
              <a:rPr lang="en-US" dirty="0"/>
              <a:t>points = []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60):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j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30):</a:t>
            </a:r>
          </a:p>
          <a:p>
            <a:r>
              <a:rPr lang="en-US" dirty="0"/>
              <a:t>        variation = 0.5 * (</a:t>
            </a:r>
            <a:r>
              <a:rPr lang="en-US" dirty="0" err="1"/>
              <a:t>i</a:t>
            </a:r>
            <a:r>
              <a:rPr lang="en-US" dirty="0"/>
              <a:t> / 59)</a:t>
            </a:r>
          </a:p>
          <a:p>
            <a:r>
              <a:rPr lang="en-US" dirty="0"/>
              <a:t>        x = </a:t>
            </a:r>
            <a:r>
              <a:rPr lang="en-US" dirty="0" err="1"/>
              <a:t>i</a:t>
            </a:r>
            <a:r>
              <a:rPr lang="en-US" dirty="0"/>
              <a:t> + variation *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uniform</a:t>
            </a:r>
            <a:r>
              <a:rPr lang="en-US" dirty="0"/>
              <a:t>(-1.0, 1.0)</a:t>
            </a:r>
          </a:p>
          <a:p>
            <a:r>
              <a:rPr lang="en-US" dirty="0"/>
              <a:t>        y = j + variation *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uniform</a:t>
            </a:r>
            <a:r>
              <a:rPr lang="en-US" dirty="0"/>
              <a:t>(-1.0, 1.0)</a:t>
            </a:r>
          </a:p>
          <a:p>
            <a:r>
              <a:rPr lang="en-US" dirty="0"/>
              <a:t>        </a:t>
            </a:r>
            <a:r>
              <a:rPr lang="en-US" dirty="0" err="1"/>
              <a:t>points.append</a:t>
            </a:r>
            <a:r>
              <a:rPr lang="en-US" dirty="0"/>
              <a:t>(rg.Point3d(x , y, 0))</a:t>
            </a:r>
          </a:p>
          <a:p>
            <a:r>
              <a:rPr lang="en-US" dirty="0"/>
              <a:t>        </a:t>
            </a:r>
          </a:p>
          <a:p>
            <a:r>
              <a:rPr lang="en-US" dirty="0" err="1"/>
              <a:t>oGeometry</a:t>
            </a:r>
            <a:r>
              <a:rPr lang="en-US" dirty="0"/>
              <a:t> = points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616274"/>
          </a:xfrm>
        </p:spPr>
        <p:txBody>
          <a:bodyPr/>
          <a:lstStyle/>
          <a:p>
            <a:r>
              <a:rPr lang="en-US" dirty="0"/>
              <a:t>Transition from “regular” to “random”</a:t>
            </a:r>
          </a:p>
        </p:txBody>
      </p:sp>
    </p:spTree>
    <p:extLst>
      <p:ext uri="{BB962C8B-B14F-4D97-AF65-F5344CB8AC3E}">
        <p14:creationId xmlns:p14="http://schemas.microsoft.com/office/powerpoint/2010/main" val="34460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43532" y="2893004"/>
            <a:ext cx="9981456" cy="1350422"/>
          </a:xfrm>
        </p:spPr>
        <p:txBody>
          <a:bodyPr/>
          <a:lstStyle/>
          <a:p>
            <a:pPr algn="ctr"/>
            <a:r>
              <a:rPr lang="en-US" sz="6000" dirty="0"/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9293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actually “stored” inside a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2A2613E-5938-4F6E-8106-4ECB450B767F}"/>
              </a:ext>
            </a:extLst>
          </p:cNvPr>
          <p:cNvSpPr txBox="1">
            <a:spLocks/>
          </p:cNvSpPr>
          <p:nvPr/>
        </p:nvSpPr>
        <p:spPr>
          <a:xfrm>
            <a:off x="694936" y="1346711"/>
            <a:ext cx="3467991" cy="18456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(2, 0, 0)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a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Unitize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b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C6E80-4898-4BD6-8214-B265863536AC}"/>
              </a:ext>
            </a:extLst>
          </p:cNvPr>
          <p:cNvSpPr/>
          <p:nvPr/>
        </p:nvSpPr>
        <p:spPr>
          <a:xfrm>
            <a:off x="6003040" y="2389775"/>
            <a:ext cx="1515694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C4F224-8FB6-41C5-A6FB-67DDE30CEE30}"/>
              </a:ext>
            </a:extLst>
          </p:cNvPr>
          <p:cNvSpPr/>
          <p:nvPr/>
        </p:nvSpPr>
        <p:spPr>
          <a:xfrm>
            <a:off x="6003040" y="1957886"/>
            <a:ext cx="1515694" cy="431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3D6D2-C28A-461B-84FD-CD0DBD8D9F75}"/>
              </a:ext>
            </a:extLst>
          </p:cNvPr>
          <p:cNvSpPr/>
          <p:nvPr/>
        </p:nvSpPr>
        <p:spPr>
          <a:xfrm>
            <a:off x="6003040" y="2389775"/>
            <a:ext cx="1515694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24B959-AF54-46B2-984E-9C796B5B87CD}"/>
              </a:ext>
            </a:extLst>
          </p:cNvPr>
          <p:cNvSpPr/>
          <p:nvPr/>
        </p:nvSpPr>
        <p:spPr>
          <a:xfrm>
            <a:off x="7361188" y="4636019"/>
            <a:ext cx="2813602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rg.Vector3d(2, 0, 0)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F3FDC1-4DBE-4243-A6C0-A832AE6FF2CE}"/>
              </a:ext>
            </a:extLst>
          </p:cNvPr>
          <p:cNvCxnSpPr>
            <a:cxnSpLocks/>
          </p:cNvCxnSpPr>
          <p:nvPr/>
        </p:nvCxnSpPr>
        <p:spPr>
          <a:xfrm>
            <a:off x="6760887" y="2791077"/>
            <a:ext cx="828721" cy="14034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8EA5248-2B29-43FD-A7C9-76EB6CAED20E}"/>
              </a:ext>
            </a:extLst>
          </p:cNvPr>
          <p:cNvSpPr/>
          <p:nvPr/>
        </p:nvSpPr>
        <p:spPr>
          <a:xfrm>
            <a:off x="9593930" y="1957886"/>
            <a:ext cx="1515694" cy="431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D366EB-E028-433B-A6AA-803C0E3B6F37}"/>
              </a:ext>
            </a:extLst>
          </p:cNvPr>
          <p:cNvSpPr/>
          <p:nvPr/>
        </p:nvSpPr>
        <p:spPr>
          <a:xfrm>
            <a:off x="9593930" y="2389775"/>
            <a:ext cx="1515694" cy="802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154F25-EF09-423B-8FBB-F47EFAA7FA99}"/>
              </a:ext>
            </a:extLst>
          </p:cNvPr>
          <p:cNvCxnSpPr>
            <a:cxnSpLocks/>
          </p:cNvCxnSpPr>
          <p:nvPr/>
        </p:nvCxnSpPr>
        <p:spPr>
          <a:xfrm flipH="1">
            <a:off x="8949447" y="2791077"/>
            <a:ext cx="1402330" cy="1677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B5830A-1B68-49F7-8FE4-8DE30F3AE7B8}"/>
              </a:ext>
            </a:extLst>
          </p:cNvPr>
          <p:cNvSpPr/>
          <p:nvPr/>
        </p:nvSpPr>
        <p:spPr>
          <a:xfrm>
            <a:off x="7361188" y="4636019"/>
            <a:ext cx="2813602" cy="8026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rg.Vector3d(</a:t>
            </a:r>
            <a:r>
              <a:rPr lang="en-US" dirty="0">
                <a:solidFill>
                  <a:srgbClr val="C0000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0, 0)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4" grpId="0" animBg="1"/>
      <p:bldP spid="15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901737" cy="68532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Color </a:t>
            </a:r>
            <a:br>
              <a:rPr lang="en-US" dirty="0"/>
            </a:br>
            <a:r>
              <a:rPr lang="en-US" dirty="0"/>
              <a:t>using Python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idx="13"/>
          </p:nvPr>
        </p:nvSpPr>
        <p:spPr>
          <a:xfrm>
            <a:off x="570687" y="5022851"/>
            <a:ext cx="4788713" cy="130175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System.Drawing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70C0"/>
                </a:solidFill>
              </a:rPr>
              <a:t>as</a:t>
            </a:r>
            <a:r>
              <a:rPr lang="en-US" sz="1600" dirty="0"/>
              <a:t> drawing</a:t>
            </a:r>
          </a:p>
          <a:p>
            <a:endParaRPr lang="en-US" sz="1600" dirty="0"/>
          </a:p>
          <a:p>
            <a:r>
              <a:rPr lang="en-US" sz="1600" dirty="0" err="1"/>
              <a:t>oColor</a:t>
            </a:r>
            <a:r>
              <a:rPr lang="en-US" sz="1600" dirty="0"/>
              <a:t> = </a:t>
            </a:r>
            <a:r>
              <a:rPr lang="en-US" sz="1600" dirty="0" err="1"/>
              <a:t>drawing.</a:t>
            </a:r>
            <a:r>
              <a:rPr lang="en-US" sz="1600" dirty="0" err="1">
                <a:solidFill>
                  <a:srgbClr val="0070C0"/>
                </a:solidFill>
              </a:rPr>
              <a:t>Color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rgbClr val="0000FF"/>
                </a:solidFill>
              </a:rPr>
              <a:t>FromArgb</a:t>
            </a:r>
            <a:r>
              <a:rPr lang="en-US" sz="1600" dirty="0"/>
              <a:t>(0, 0, 255)</a:t>
            </a:r>
          </a:p>
        </p:txBody>
      </p:sp>
      <p:sp>
        <p:nvSpPr>
          <p:cNvPr id="8" name="Right Arrow 7"/>
          <p:cNvSpPr/>
          <p:nvPr/>
        </p:nvSpPr>
        <p:spPr>
          <a:xfrm rot="20772937">
            <a:off x="5579626" y="4934535"/>
            <a:ext cx="1834869" cy="374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0"/>
            <a:ext cx="12674600" cy="68620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1290362"/>
          </a:xfrm>
        </p:spPr>
        <p:txBody>
          <a:bodyPr/>
          <a:lstStyle/>
          <a:p>
            <a:r>
              <a:rPr lang="en-US" dirty="0"/>
              <a:t>Control colors algorithmically</a:t>
            </a:r>
          </a:p>
        </p:txBody>
      </p:sp>
    </p:spTree>
    <p:extLst>
      <p:ext uri="{BB962C8B-B14F-4D97-AF65-F5344CB8AC3E}">
        <p14:creationId xmlns:p14="http://schemas.microsoft.com/office/powerpoint/2010/main" val="34551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32</a:t>
            </a:fld>
            <a:endParaRPr lang="en-US"/>
          </a:p>
        </p:txBody>
      </p:sp>
      <p:sp>
        <p:nvSpPr>
          <p:cNvPr id="15" name="Content Placeholder 4"/>
          <p:cNvSpPr>
            <a:spLocks noGrp="1"/>
          </p:cNvSpPr>
          <p:nvPr>
            <p:ph idx="13"/>
          </p:nvPr>
        </p:nvSpPr>
        <p:spPr>
          <a:xfrm>
            <a:off x="740581" y="1155700"/>
            <a:ext cx="10549720" cy="53721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math</a:t>
            </a:r>
          </a:p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random</a:t>
            </a:r>
          </a:p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System.Drawing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drawing</a:t>
            </a:r>
          </a:p>
          <a:p>
            <a:endParaRPr lang="en-US" dirty="0"/>
          </a:p>
          <a:p>
            <a:r>
              <a:rPr lang="en-US" dirty="0"/>
              <a:t>points = []</a:t>
            </a:r>
          </a:p>
          <a:p>
            <a:r>
              <a:rPr lang="en-US" dirty="0"/>
              <a:t>colors = []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60):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j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30):</a:t>
            </a:r>
          </a:p>
          <a:p>
            <a:r>
              <a:rPr lang="en-US" dirty="0"/>
              <a:t>        variation = 0.5 * (</a:t>
            </a:r>
            <a:r>
              <a:rPr lang="en-US" dirty="0" err="1"/>
              <a:t>i</a:t>
            </a:r>
            <a:r>
              <a:rPr lang="en-US" dirty="0"/>
              <a:t> / 59)</a:t>
            </a:r>
          </a:p>
          <a:p>
            <a:r>
              <a:rPr lang="en-US" dirty="0"/>
              <a:t>        x = </a:t>
            </a:r>
            <a:r>
              <a:rPr lang="en-US" dirty="0" err="1"/>
              <a:t>i</a:t>
            </a:r>
            <a:r>
              <a:rPr lang="en-US" dirty="0"/>
              <a:t> + variation *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uniform</a:t>
            </a:r>
            <a:r>
              <a:rPr lang="en-US" dirty="0"/>
              <a:t>(-1.0, 1.0)</a:t>
            </a:r>
          </a:p>
          <a:p>
            <a:r>
              <a:rPr lang="en-US" dirty="0"/>
              <a:t>        y = j + variation * </a:t>
            </a:r>
            <a:r>
              <a:rPr lang="en-US" dirty="0" err="1"/>
              <a:t>random.</a:t>
            </a:r>
            <a:r>
              <a:rPr lang="en-US" dirty="0" err="1">
                <a:solidFill>
                  <a:srgbClr val="0000FF"/>
                </a:solidFill>
              </a:rPr>
              <a:t>uniform</a:t>
            </a:r>
            <a:r>
              <a:rPr lang="en-US" dirty="0"/>
              <a:t>(-1.0, 1.0)</a:t>
            </a:r>
          </a:p>
          <a:p>
            <a:r>
              <a:rPr lang="en-US" dirty="0"/>
              <a:t>        </a:t>
            </a:r>
            <a:r>
              <a:rPr lang="en-US" dirty="0" err="1"/>
              <a:t>points.append</a:t>
            </a:r>
            <a:r>
              <a:rPr lang="en-US" dirty="0"/>
              <a:t>(rg.</a:t>
            </a:r>
            <a:r>
              <a:rPr lang="en-US" dirty="0">
                <a:solidFill>
                  <a:srgbClr val="0000FF"/>
                </a:solidFill>
              </a:rPr>
              <a:t>Point3d</a:t>
            </a:r>
            <a:r>
              <a:rPr lang="en-US" dirty="0"/>
              <a:t>(x , y, 0))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red = 255 * </a:t>
            </a:r>
            <a:r>
              <a:rPr lang="en-US" dirty="0" err="1"/>
              <a:t>i</a:t>
            </a:r>
            <a:r>
              <a:rPr lang="en-US" dirty="0"/>
              <a:t> / 59</a:t>
            </a:r>
          </a:p>
          <a:p>
            <a:r>
              <a:rPr lang="en-US" dirty="0"/>
              <a:t>        blue = 255 - red</a:t>
            </a:r>
          </a:p>
          <a:p>
            <a:r>
              <a:rPr lang="en-US" dirty="0"/>
              <a:t>        color = </a:t>
            </a:r>
            <a:r>
              <a:rPr lang="en-US" dirty="0" err="1"/>
              <a:t>drawing.</a:t>
            </a:r>
            <a:r>
              <a:rPr lang="en-US" dirty="0" err="1">
                <a:solidFill>
                  <a:srgbClr val="0070C0"/>
                </a:solidFill>
              </a:rPr>
              <a:t>Color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00FF"/>
                </a:solidFill>
              </a:rPr>
              <a:t>FromArgb</a:t>
            </a:r>
            <a:r>
              <a:rPr lang="en-US" dirty="0"/>
              <a:t>(red, 0, blue)</a:t>
            </a:r>
          </a:p>
          <a:p>
            <a:r>
              <a:rPr lang="en-US" dirty="0"/>
              <a:t>        </a:t>
            </a:r>
            <a:r>
              <a:rPr lang="en-US" dirty="0" err="1"/>
              <a:t>colors.</a:t>
            </a:r>
            <a:r>
              <a:rPr lang="en-US" dirty="0" err="1">
                <a:solidFill>
                  <a:srgbClr val="0000FF"/>
                </a:solidFill>
              </a:rPr>
              <a:t>append</a:t>
            </a:r>
            <a:r>
              <a:rPr lang="en-US" dirty="0"/>
              <a:t>(color)</a:t>
            </a:r>
          </a:p>
          <a:p>
            <a:endParaRPr lang="en-US" dirty="0"/>
          </a:p>
          <a:p>
            <a:r>
              <a:rPr lang="en-US" dirty="0" err="1"/>
              <a:t>oGeometry</a:t>
            </a:r>
            <a:r>
              <a:rPr lang="en-US" dirty="0"/>
              <a:t> = points</a:t>
            </a:r>
          </a:p>
          <a:p>
            <a:r>
              <a:rPr lang="en-US" dirty="0" err="1"/>
              <a:t>oColor</a:t>
            </a:r>
            <a:r>
              <a:rPr lang="en-US" dirty="0"/>
              <a:t> = colors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0687" y="360638"/>
            <a:ext cx="9981456" cy="616274"/>
          </a:xfrm>
        </p:spPr>
        <p:txBody>
          <a:bodyPr/>
          <a:lstStyle/>
          <a:p>
            <a:r>
              <a:rPr lang="en-US" dirty="0"/>
              <a:t>Control colors algorithmically</a:t>
            </a:r>
          </a:p>
        </p:txBody>
      </p:sp>
    </p:spTree>
    <p:extLst>
      <p:ext uri="{BB962C8B-B14F-4D97-AF65-F5344CB8AC3E}">
        <p14:creationId xmlns:p14="http://schemas.microsoft.com/office/powerpoint/2010/main" val="42283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2567444"/>
            <a:ext cx="9981456" cy="1350422"/>
          </a:xfrm>
        </p:spPr>
        <p:txBody>
          <a:bodyPr/>
          <a:lstStyle/>
          <a:p>
            <a:pPr algn="ctr"/>
            <a:r>
              <a:rPr lang="en-US" sz="7000" dirty="0"/>
              <a:t>Parametric Curves</a:t>
            </a:r>
            <a:br>
              <a:rPr lang="en-US" sz="7000" dirty="0"/>
            </a:br>
            <a:r>
              <a:rPr lang="en-US" sz="4000" dirty="0"/>
              <a:t>Creating curves</a:t>
            </a:r>
          </a:p>
        </p:txBody>
      </p:sp>
    </p:spTree>
    <p:extLst>
      <p:ext uri="{BB962C8B-B14F-4D97-AF65-F5344CB8AC3E}">
        <p14:creationId xmlns:p14="http://schemas.microsoft.com/office/powerpoint/2010/main" val="47363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NurbsCurve</a:t>
            </a:r>
            <a:r>
              <a:rPr lang="en-US" dirty="0"/>
              <a:t>: Interpolated Curve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5FC1CF-7BEC-49EF-B34D-2720601E94E5}"/>
              </a:ext>
            </a:extLst>
          </p:cNvPr>
          <p:cNvSpPr txBox="1">
            <a:spLocks/>
          </p:cNvSpPr>
          <p:nvPr/>
        </p:nvSpPr>
        <p:spPr>
          <a:xfrm>
            <a:off x="748983" y="3362685"/>
            <a:ext cx="8547418" cy="13617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endParaRPr lang="en-GB" dirty="0"/>
          </a:p>
          <a:p>
            <a:r>
              <a:rPr lang="en-GB" dirty="0" err="1"/>
              <a:t>oCurve</a:t>
            </a:r>
            <a:r>
              <a:rPr lang="en-GB" dirty="0"/>
              <a:t> = </a:t>
            </a:r>
            <a:r>
              <a:rPr lang="en-GB" dirty="0" err="1"/>
              <a:t>rg.</a:t>
            </a:r>
            <a:r>
              <a:rPr lang="en-GB" dirty="0" err="1">
                <a:solidFill>
                  <a:srgbClr val="0070C0"/>
                </a:solidFill>
              </a:rPr>
              <a:t>Curve</a:t>
            </a:r>
            <a:r>
              <a:rPr lang="en-GB" dirty="0" err="1"/>
              <a:t>.</a:t>
            </a:r>
            <a:r>
              <a:rPr lang="en-GB" dirty="0" err="1">
                <a:solidFill>
                  <a:srgbClr val="0000FF"/>
                </a:solidFill>
              </a:rPr>
              <a:t>CreateInterpolatedCurve</a:t>
            </a:r>
            <a:r>
              <a:rPr lang="en-GB" dirty="0"/>
              <a:t>(</a:t>
            </a:r>
            <a:r>
              <a:rPr lang="en-GB" dirty="0" err="1"/>
              <a:t>iPoints</a:t>
            </a:r>
            <a:r>
              <a:rPr lang="en-GB" dirty="0"/>
              <a:t>, 3)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F485226-1E23-4A7D-9028-97E955D4B174}"/>
              </a:ext>
            </a:extLst>
          </p:cNvPr>
          <p:cNvSpPr txBox="1">
            <a:spLocks/>
          </p:cNvSpPr>
          <p:nvPr/>
        </p:nvSpPr>
        <p:spPr>
          <a:xfrm>
            <a:off x="829193" y="1324231"/>
            <a:ext cx="3502175" cy="167564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INPUTS</a:t>
            </a:r>
          </a:p>
          <a:p>
            <a:r>
              <a:rPr lang="en-US" dirty="0" err="1"/>
              <a:t>iPoints</a:t>
            </a:r>
            <a:r>
              <a:rPr lang="en-US" dirty="0"/>
              <a:t>: List of Point3d</a:t>
            </a:r>
          </a:p>
          <a:p>
            <a:endParaRPr lang="en-US" dirty="0"/>
          </a:p>
          <a:p>
            <a:r>
              <a:rPr lang="en-US" dirty="0"/>
              <a:t>OUTPUTS: </a:t>
            </a:r>
          </a:p>
          <a:p>
            <a:r>
              <a:rPr lang="en-US" dirty="0" err="1"/>
              <a:t>oCurve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6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NurbsCurve</a:t>
            </a:r>
            <a:r>
              <a:rPr lang="en-US" dirty="0"/>
              <a:t>: Control Point Curve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5FC1CF-7BEC-49EF-B34D-2720601E94E5}"/>
              </a:ext>
            </a:extLst>
          </p:cNvPr>
          <p:cNvSpPr txBox="1">
            <a:spLocks/>
          </p:cNvSpPr>
          <p:nvPr/>
        </p:nvSpPr>
        <p:spPr>
          <a:xfrm>
            <a:off x="829193" y="3370706"/>
            <a:ext cx="8547418" cy="13617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endParaRPr lang="en-GB" dirty="0"/>
          </a:p>
          <a:p>
            <a:r>
              <a:rPr lang="en-GB" dirty="0" err="1"/>
              <a:t>oCurve</a:t>
            </a:r>
            <a:r>
              <a:rPr lang="en-GB" dirty="0"/>
              <a:t> = </a:t>
            </a:r>
            <a:r>
              <a:rPr lang="en-GB" dirty="0" err="1"/>
              <a:t>rg.Curve.</a:t>
            </a:r>
            <a:r>
              <a:rPr lang="en-GB" dirty="0" err="1">
                <a:solidFill>
                  <a:srgbClr val="0000FF"/>
                </a:solidFill>
              </a:rPr>
              <a:t>CreateControlPointCurve</a:t>
            </a:r>
            <a:r>
              <a:rPr lang="en-GB" dirty="0"/>
              <a:t>(</a:t>
            </a:r>
            <a:r>
              <a:rPr lang="en-GB" dirty="0" err="1"/>
              <a:t>iPoints</a:t>
            </a:r>
            <a:r>
              <a:rPr lang="en-GB" dirty="0"/>
              <a:t>, 3)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F485226-1E23-4A7D-9028-97E955D4B174}"/>
              </a:ext>
            </a:extLst>
          </p:cNvPr>
          <p:cNvSpPr txBox="1">
            <a:spLocks/>
          </p:cNvSpPr>
          <p:nvPr/>
        </p:nvSpPr>
        <p:spPr>
          <a:xfrm>
            <a:off x="829193" y="1324231"/>
            <a:ext cx="3502175" cy="167564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INPUTS</a:t>
            </a:r>
          </a:p>
          <a:p>
            <a:r>
              <a:rPr lang="en-US" dirty="0" err="1"/>
              <a:t>iPoints</a:t>
            </a:r>
            <a:r>
              <a:rPr lang="en-US" dirty="0"/>
              <a:t>: List of Point3d</a:t>
            </a:r>
          </a:p>
          <a:p>
            <a:endParaRPr lang="en-US" dirty="0"/>
          </a:p>
          <a:p>
            <a:r>
              <a:rPr lang="en-US" dirty="0"/>
              <a:t>OUTPUTS: </a:t>
            </a:r>
          </a:p>
          <a:p>
            <a:r>
              <a:rPr lang="en-US" dirty="0" err="1"/>
              <a:t>oCurve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Point Curve vs. Interpolated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064D1-3DD9-4A9E-9147-E4DED66F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89" y="1944758"/>
            <a:ext cx="4434450" cy="2544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E9929-6253-41BC-8592-320E23C57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8"/>
          <a:stretch/>
        </p:blipFill>
        <p:spPr>
          <a:xfrm>
            <a:off x="6578115" y="1944759"/>
            <a:ext cx="4612420" cy="2544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A3E89-41E6-4C07-96DD-79DCBB263A68}"/>
              </a:ext>
            </a:extLst>
          </p:cNvPr>
          <p:cNvSpPr txBox="1"/>
          <p:nvPr/>
        </p:nvSpPr>
        <p:spPr>
          <a:xfrm>
            <a:off x="2054561" y="4732577"/>
            <a:ext cx="2417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Control Point Curve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(Approximated Curve)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2CF83-23F4-4C42-AD25-2F52B3BC2912}"/>
              </a:ext>
            </a:extLst>
          </p:cNvPr>
          <p:cNvSpPr txBox="1"/>
          <p:nvPr/>
        </p:nvSpPr>
        <p:spPr>
          <a:xfrm>
            <a:off x="7842472" y="4732577"/>
            <a:ext cx="20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Interpolated Curve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87FF8-38FE-4C2A-B27B-4EA334CCB036}"/>
              </a:ext>
            </a:extLst>
          </p:cNvPr>
          <p:cNvSpPr txBox="1"/>
          <p:nvPr/>
        </p:nvSpPr>
        <p:spPr>
          <a:xfrm>
            <a:off x="2853606" y="6234099"/>
            <a:ext cx="662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(Live demonstration of twisting issues and tangent line up)</a:t>
            </a:r>
          </a:p>
        </p:txBody>
      </p:sp>
    </p:spTree>
    <p:extLst>
      <p:ext uri="{BB962C8B-B14F-4D97-AF65-F5344CB8AC3E}">
        <p14:creationId xmlns:p14="http://schemas.microsoft.com/office/powerpoint/2010/main" val="10169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Curve Degree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92F9A-1E1D-4A47-8A48-1F37ECAB8060}"/>
              </a:ext>
            </a:extLst>
          </p:cNvPr>
          <p:cNvSpPr txBox="1"/>
          <p:nvPr/>
        </p:nvSpPr>
        <p:spPr>
          <a:xfrm>
            <a:off x="1347536" y="1283369"/>
            <a:ext cx="6625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Higher curve degree gives smoother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Higher curve degree means each point on the curve is influenced by more control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Why degree 3 is usually the default value?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(Live demonstration)</a:t>
            </a:r>
          </a:p>
        </p:txBody>
      </p:sp>
    </p:spTree>
    <p:extLst>
      <p:ext uri="{BB962C8B-B14F-4D97-AF65-F5344CB8AC3E}">
        <p14:creationId xmlns:p14="http://schemas.microsoft.com/office/powerpoint/2010/main" val="108336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AA8F2-37D0-4A4C-9CFA-230D959FC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57" y="1797312"/>
            <a:ext cx="6479286" cy="4180184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15CDD-785E-4A72-9CC7-7E73274E9071}"/>
              </a:ext>
            </a:extLst>
          </p:cNvPr>
          <p:cNvSpPr txBox="1"/>
          <p:nvPr/>
        </p:nvSpPr>
        <p:spPr>
          <a:xfrm>
            <a:off x="570687" y="946135"/>
            <a:ext cx="64834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Degree 2 is smooth, but not smooth enough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48CC4B-109D-4D41-86BD-2EA650B99692}"/>
              </a:ext>
            </a:extLst>
          </p:cNvPr>
          <p:cNvSpPr txBox="1">
            <a:spLocks/>
          </p:cNvSpPr>
          <p:nvPr/>
        </p:nvSpPr>
        <p:spPr>
          <a:xfrm>
            <a:off x="567175" y="466325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Why degree 3 is usually the default?</a:t>
            </a:r>
          </a:p>
        </p:txBody>
      </p:sp>
    </p:spTree>
    <p:extLst>
      <p:ext uri="{BB962C8B-B14F-4D97-AF65-F5344CB8AC3E}">
        <p14:creationId xmlns:p14="http://schemas.microsoft.com/office/powerpoint/2010/main" val="20826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15CDD-785E-4A72-9CC7-7E73274E9071}"/>
              </a:ext>
            </a:extLst>
          </p:cNvPr>
          <p:cNvSpPr txBox="1"/>
          <p:nvPr/>
        </p:nvSpPr>
        <p:spPr>
          <a:xfrm>
            <a:off x="570687" y="946135"/>
            <a:ext cx="64834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Degree 2 is smooth, but not smooth enough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B73740-3901-42B8-9DB1-D0715BDD356C}"/>
              </a:ext>
            </a:extLst>
          </p:cNvPr>
          <p:cNvCxnSpPr/>
          <p:nvPr/>
        </p:nvCxnSpPr>
        <p:spPr>
          <a:xfrm>
            <a:off x="3288324" y="3244361"/>
            <a:ext cx="44489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90DF8491-9F4C-4CEA-9530-51B65F9C05BF}"/>
              </a:ext>
            </a:extLst>
          </p:cNvPr>
          <p:cNvSpPr/>
          <p:nvPr/>
        </p:nvSpPr>
        <p:spPr>
          <a:xfrm>
            <a:off x="6396404" y="3244361"/>
            <a:ext cx="2681653" cy="2681653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CB55734-613B-452F-A8CC-4CDF8DCEBB77}"/>
              </a:ext>
            </a:extLst>
          </p:cNvPr>
          <p:cNvSpPr/>
          <p:nvPr/>
        </p:nvSpPr>
        <p:spPr>
          <a:xfrm rot="5400000">
            <a:off x="6396404" y="3244360"/>
            <a:ext cx="2681653" cy="2681653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B3496-CA0C-4626-9B80-3C0560DBB210}"/>
              </a:ext>
            </a:extLst>
          </p:cNvPr>
          <p:cNvCxnSpPr/>
          <p:nvPr/>
        </p:nvCxnSpPr>
        <p:spPr>
          <a:xfrm>
            <a:off x="3288323" y="5926013"/>
            <a:ext cx="44489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B16F5-08D5-46BF-ADE3-252874D13656}"/>
              </a:ext>
            </a:extLst>
          </p:cNvPr>
          <p:cNvCxnSpPr/>
          <p:nvPr/>
        </p:nvCxnSpPr>
        <p:spPr>
          <a:xfrm flipV="1">
            <a:off x="3631223" y="2004646"/>
            <a:ext cx="0" cy="123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B8533F-A64A-45A8-AB7F-FA6D08791FE1}"/>
              </a:ext>
            </a:extLst>
          </p:cNvPr>
          <p:cNvCxnSpPr/>
          <p:nvPr/>
        </p:nvCxnSpPr>
        <p:spPr>
          <a:xfrm flipV="1">
            <a:off x="4460631" y="2004646"/>
            <a:ext cx="0" cy="123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A01020-069A-4FE2-8911-5C22041EB6D6}"/>
              </a:ext>
            </a:extLst>
          </p:cNvPr>
          <p:cNvCxnSpPr/>
          <p:nvPr/>
        </p:nvCxnSpPr>
        <p:spPr>
          <a:xfrm flipV="1">
            <a:off x="7737230" y="2004646"/>
            <a:ext cx="0" cy="123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337488-46E7-4037-AFA6-459A39426156}"/>
              </a:ext>
            </a:extLst>
          </p:cNvPr>
          <p:cNvCxnSpPr/>
          <p:nvPr/>
        </p:nvCxnSpPr>
        <p:spPr>
          <a:xfrm flipV="1">
            <a:off x="6935157" y="2004646"/>
            <a:ext cx="0" cy="123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CAE167-5540-4FEC-BB68-58FD6C7291D9}"/>
              </a:ext>
            </a:extLst>
          </p:cNvPr>
          <p:cNvCxnSpPr/>
          <p:nvPr/>
        </p:nvCxnSpPr>
        <p:spPr>
          <a:xfrm flipV="1">
            <a:off x="6131169" y="2004646"/>
            <a:ext cx="0" cy="123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D67186-A679-4DF4-B913-A1A2DD5E9AAD}"/>
              </a:ext>
            </a:extLst>
          </p:cNvPr>
          <p:cNvCxnSpPr/>
          <p:nvPr/>
        </p:nvCxnSpPr>
        <p:spPr>
          <a:xfrm flipV="1">
            <a:off x="5295898" y="2004646"/>
            <a:ext cx="0" cy="123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638044-2710-4EEA-9BB8-A58953D89550}"/>
              </a:ext>
            </a:extLst>
          </p:cNvPr>
          <p:cNvCxnSpPr/>
          <p:nvPr/>
        </p:nvCxnSpPr>
        <p:spPr>
          <a:xfrm flipV="1">
            <a:off x="8232023" y="2180492"/>
            <a:ext cx="445985" cy="115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CBC6D2-7530-4FAF-AADF-ACAF589608C4}"/>
              </a:ext>
            </a:extLst>
          </p:cNvPr>
          <p:cNvCxnSpPr/>
          <p:nvPr/>
        </p:nvCxnSpPr>
        <p:spPr>
          <a:xfrm flipV="1">
            <a:off x="8663832" y="2760049"/>
            <a:ext cx="795674" cy="86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2F6BDC-D50F-4CB4-9EB5-92672A19624C}"/>
              </a:ext>
            </a:extLst>
          </p:cNvPr>
          <p:cNvCxnSpPr>
            <a:stCxn id="8" idx="0"/>
          </p:cNvCxnSpPr>
          <p:nvPr/>
        </p:nvCxnSpPr>
        <p:spPr>
          <a:xfrm>
            <a:off x="7737230" y="3244361"/>
            <a:ext cx="0" cy="268165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70DD755-BA3F-4916-B0F0-49116EFB745D}"/>
              </a:ext>
            </a:extLst>
          </p:cNvPr>
          <p:cNvSpPr txBox="1">
            <a:spLocks/>
          </p:cNvSpPr>
          <p:nvPr/>
        </p:nvSpPr>
        <p:spPr>
          <a:xfrm>
            <a:off x="567175" y="466325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Why degree 3 is usually the default?</a:t>
            </a:r>
          </a:p>
        </p:txBody>
      </p:sp>
    </p:spTree>
    <p:extLst>
      <p:ext uri="{BB962C8B-B14F-4D97-AF65-F5344CB8AC3E}">
        <p14:creationId xmlns:p14="http://schemas.microsoft.com/office/powerpoint/2010/main" val="182010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actually “stored” inside a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2A2613E-5938-4F6E-8106-4ECB450B767F}"/>
              </a:ext>
            </a:extLst>
          </p:cNvPr>
          <p:cNvSpPr txBox="1">
            <a:spLocks/>
          </p:cNvSpPr>
          <p:nvPr/>
        </p:nvSpPr>
        <p:spPr>
          <a:xfrm>
            <a:off x="714391" y="1453715"/>
            <a:ext cx="3467991" cy="18456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 = [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"Batman"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b = a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append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"Spiderman"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 </a:t>
            </a:r>
          </a:p>
        </p:txBody>
      </p:sp>
    </p:spTree>
    <p:extLst>
      <p:ext uri="{BB962C8B-B14F-4D97-AF65-F5344CB8AC3E}">
        <p14:creationId xmlns:p14="http://schemas.microsoft.com/office/powerpoint/2010/main" val="131751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15CDD-785E-4A72-9CC7-7E73274E9071}"/>
              </a:ext>
            </a:extLst>
          </p:cNvPr>
          <p:cNvSpPr txBox="1"/>
          <p:nvPr/>
        </p:nvSpPr>
        <p:spPr>
          <a:xfrm>
            <a:off x="570687" y="946135"/>
            <a:ext cx="64834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Degree 2 is smooth, but not smooth enough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C7F9F-78B7-4151-A1D6-ADDAB6DF4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43" y="1628660"/>
            <a:ext cx="8572500" cy="47625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9D6E935-AEFD-4067-82B0-2BFE22555056}"/>
              </a:ext>
            </a:extLst>
          </p:cNvPr>
          <p:cNvSpPr/>
          <p:nvPr/>
        </p:nvSpPr>
        <p:spPr>
          <a:xfrm>
            <a:off x="7038935" y="5354518"/>
            <a:ext cx="829340" cy="8293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  <a:effectLst>
            <a:outerShdw blurRad="1270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69F025-0FB4-4F11-8058-89547EDAFBEB}"/>
              </a:ext>
            </a:extLst>
          </p:cNvPr>
          <p:cNvSpPr/>
          <p:nvPr/>
        </p:nvSpPr>
        <p:spPr>
          <a:xfrm>
            <a:off x="3002108" y="4422397"/>
            <a:ext cx="829340" cy="8293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  <a:effectLst>
            <a:outerShdw blurRad="1270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72746E1-97FF-4696-81AA-41E01A94575D}"/>
              </a:ext>
            </a:extLst>
          </p:cNvPr>
          <p:cNvSpPr txBox="1">
            <a:spLocks/>
          </p:cNvSpPr>
          <p:nvPr/>
        </p:nvSpPr>
        <p:spPr>
          <a:xfrm>
            <a:off x="567175" y="466325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Why degree 3 is usually the default?</a:t>
            </a:r>
          </a:p>
        </p:txBody>
      </p:sp>
    </p:spTree>
    <p:extLst>
      <p:ext uri="{BB962C8B-B14F-4D97-AF65-F5344CB8AC3E}">
        <p14:creationId xmlns:p14="http://schemas.microsoft.com/office/powerpoint/2010/main" val="32160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Curves: </a:t>
            </a:r>
            <a:r>
              <a:rPr lang="en-US" dirty="0" err="1"/>
              <a:t>LineCurve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5FC1CF-7BEC-49EF-B34D-2720601E94E5}"/>
              </a:ext>
            </a:extLst>
          </p:cNvPr>
          <p:cNvSpPr txBox="1">
            <a:spLocks/>
          </p:cNvSpPr>
          <p:nvPr/>
        </p:nvSpPr>
        <p:spPr>
          <a:xfrm>
            <a:off x="703687" y="1443294"/>
            <a:ext cx="8547418" cy="13617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endParaRPr lang="en-GB" dirty="0"/>
          </a:p>
          <a:p>
            <a:r>
              <a:rPr lang="en-GB" dirty="0" err="1"/>
              <a:t>myLineCurve</a:t>
            </a:r>
            <a:r>
              <a:rPr lang="en-GB" dirty="0"/>
              <a:t> = </a:t>
            </a:r>
            <a:r>
              <a:rPr lang="en-GB" dirty="0" err="1"/>
              <a:t>rg.</a:t>
            </a:r>
            <a:r>
              <a:rPr lang="en-GB" dirty="0" err="1">
                <a:solidFill>
                  <a:srgbClr val="0000FF"/>
                </a:solidFill>
              </a:rPr>
              <a:t>LineCurve</a:t>
            </a:r>
            <a:r>
              <a:rPr lang="en-GB" dirty="0"/>
              <a:t>(rg.</a:t>
            </a:r>
            <a:r>
              <a:rPr lang="en-GB" dirty="0">
                <a:solidFill>
                  <a:srgbClr val="0000FF"/>
                </a:solidFill>
              </a:rPr>
              <a:t>Point3d</a:t>
            </a:r>
            <a:r>
              <a:rPr lang="en-GB" dirty="0"/>
              <a:t>(0,0,0), rg.</a:t>
            </a:r>
            <a:r>
              <a:rPr lang="en-GB" dirty="0">
                <a:solidFill>
                  <a:srgbClr val="0000FF"/>
                </a:solidFill>
              </a:rPr>
              <a:t>Point3d</a:t>
            </a:r>
            <a:r>
              <a:rPr lang="en-GB" dirty="0"/>
              <a:t>(3, 4, 5))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C9FD8-D7A2-4743-A32E-56DE326E3F75}"/>
              </a:ext>
            </a:extLst>
          </p:cNvPr>
          <p:cNvSpPr txBox="1"/>
          <p:nvPr/>
        </p:nvSpPr>
        <p:spPr>
          <a:xfrm>
            <a:off x="2584665" y="4474805"/>
            <a:ext cx="7375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Why Rhino has Line and also </a:t>
            </a:r>
            <a:r>
              <a:rPr 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LineCurve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? 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2098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2567444"/>
            <a:ext cx="9981456" cy="1350422"/>
          </a:xfrm>
        </p:spPr>
        <p:txBody>
          <a:bodyPr/>
          <a:lstStyle/>
          <a:p>
            <a:pPr algn="ctr"/>
            <a:r>
              <a:rPr lang="en-US" sz="7000" dirty="0"/>
              <a:t>Curves</a:t>
            </a:r>
            <a:br>
              <a:rPr lang="en-US" sz="7000" dirty="0"/>
            </a:br>
            <a:r>
              <a:rPr lang="en-US" sz="4000" dirty="0"/>
              <a:t>Curve operations</a:t>
            </a:r>
          </a:p>
        </p:txBody>
      </p:sp>
    </p:spTree>
    <p:extLst>
      <p:ext uri="{BB962C8B-B14F-4D97-AF65-F5344CB8AC3E}">
        <p14:creationId xmlns:p14="http://schemas.microsoft.com/office/powerpoint/2010/main" val="15226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D4394-E668-4BF2-938F-102CCE1F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GB" dirty="0"/>
              <a:t>valuate points along a curve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B2C5136-FDD8-46D9-9369-CF151DBBA63A}"/>
              </a:ext>
            </a:extLst>
          </p:cNvPr>
          <p:cNvSpPr txBox="1">
            <a:spLocks/>
          </p:cNvSpPr>
          <p:nvPr/>
        </p:nvSpPr>
        <p:spPr>
          <a:xfrm>
            <a:off x="694722" y="2077477"/>
            <a:ext cx="6647372" cy="13515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/>
              <a:t>point = </a:t>
            </a:r>
            <a:r>
              <a:rPr lang="en-GB" dirty="0" err="1"/>
              <a:t>iCurve.</a:t>
            </a:r>
            <a:r>
              <a:rPr lang="en-GB" dirty="0" err="1">
                <a:solidFill>
                  <a:srgbClr val="0000FF"/>
                </a:solidFill>
              </a:rPr>
              <a:t>PointAt</a:t>
            </a:r>
            <a:r>
              <a:rPr lang="en-GB" dirty="0"/>
              <a:t>(</a:t>
            </a:r>
            <a:r>
              <a:rPr lang="en-GB" dirty="0" err="1"/>
              <a:t>iCurveParameter</a:t>
            </a:r>
            <a:r>
              <a:rPr lang="en-GB" dirty="0"/>
              <a:t>)</a:t>
            </a:r>
          </a:p>
          <a:p>
            <a:r>
              <a:rPr lang="en-GB" dirty="0" err="1"/>
              <a:t>oGeometry</a:t>
            </a:r>
            <a:r>
              <a:rPr lang="en-GB" dirty="0"/>
              <a:t> = point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E8B49-BA30-48C7-8134-E8243B56AF38}"/>
              </a:ext>
            </a:extLst>
          </p:cNvPr>
          <p:cNvSpPr txBox="1"/>
          <p:nvPr/>
        </p:nvSpPr>
        <p:spPr>
          <a:xfrm>
            <a:off x="694722" y="1157863"/>
            <a:ext cx="7375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Each point on a parametric curve is uniquely correspondent to a number, known as “curve parameter”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0619EE0-C75C-472B-8613-A85B74836875}"/>
              </a:ext>
            </a:extLst>
          </p:cNvPr>
          <p:cNvSpPr txBox="1">
            <a:spLocks/>
          </p:cNvSpPr>
          <p:nvPr/>
        </p:nvSpPr>
        <p:spPr>
          <a:xfrm>
            <a:off x="7751501" y="2077477"/>
            <a:ext cx="3660570" cy="203753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INPUTS</a:t>
            </a:r>
          </a:p>
          <a:p>
            <a:r>
              <a:rPr lang="en-US" dirty="0" err="1"/>
              <a:t>iCurve</a:t>
            </a:r>
            <a:r>
              <a:rPr lang="en-US" dirty="0"/>
              <a:t>: Curve</a:t>
            </a:r>
          </a:p>
          <a:p>
            <a:r>
              <a:rPr lang="en-US" dirty="0" err="1"/>
              <a:t>iCurveParameter</a:t>
            </a:r>
            <a:r>
              <a:rPr lang="en-US" dirty="0"/>
              <a:t>: float</a:t>
            </a:r>
          </a:p>
          <a:p>
            <a:endParaRPr lang="en-US" dirty="0"/>
          </a:p>
          <a:p>
            <a:r>
              <a:rPr lang="en-US" dirty="0"/>
              <a:t>OUTPUTS: </a:t>
            </a:r>
          </a:p>
          <a:p>
            <a:r>
              <a:rPr lang="en-US" dirty="0" err="1"/>
              <a:t>oGeometry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D4394-E668-4BF2-938F-102CCE1F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curve operations</a:t>
            </a:r>
            <a:endParaRPr lang="en-GB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B2C5136-FDD8-46D9-9369-CF151DBBA63A}"/>
              </a:ext>
            </a:extLst>
          </p:cNvPr>
          <p:cNvSpPr txBox="1">
            <a:spLocks/>
          </p:cNvSpPr>
          <p:nvPr/>
        </p:nvSpPr>
        <p:spPr>
          <a:xfrm>
            <a:off x="570687" y="1539593"/>
            <a:ext cx="11111795" cy="2279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# Get the point on the curve at the specified distance from the  starting point of the curve</a:t>
            </a:r>
          </a:p>
          <a:p>
            <a:r>
              <a:rPr lang="en-US" dirty="0" err="1"/>
              <a:t>PointAtLength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float</a:t>
            </a:r>
            <a:r>
              <a:rPr lang="en-US" dirty="0"/>
              <a:t>) -&gt; </a:t>
            </a:r>
            <a:r>
              <a:rPr lang="en-US" dirty="0">
                <a:solidFill>
                  <a:srgbClr val="0000FF"/>
                </a:solidFill>
              </a:rPr>
              <a:t>Point3d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# Get the local coordinate frame associated with the point at the specified curve parameter</a:t>
            </a:r>
            <a:endParaRPr lang="en-US" dirty="0"/>
          </a:p>
          <a:p>
            <a:r>
              <a:rPr lang="en-US" dirty="0" err="1"/>
              <a:t>FrameAt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float</a:t>
            </a:r>
            <a:r>
              <a:rPr lang="en-US" dirty="0"/>
              <a:t>)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-&gt; (</a:t>
            </a:r>
            <a:r>
              <a:rPr lang="en-US" dirty="0">
                <a:solidFill>
                  <a:srgbClr val="0000FF"/>
                </a:solidFill>
              </a:rPr>
              <a:t>bool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Plane</a:t>
            </a:r>
            <a:r>
              <a:rPr lang="en-US" dirty="0"/>
              <a:t>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# Get the closest point on the curve relative to the input point</a:t>
            </a:r>
          </a:p>
          <a:p>
            <a:r>
              <a:rPr lang="en-US" dirty="0" err="1"/>
              <a:t>ClosestPoint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Point3d</a:t>
            </a:r>
            <a:r>
              <a:rPr lang="en-US" dirty="0"/>
              <a:t>) -&gt; (</a:t>
            </a:r>
            <a:r>
              <a:rPr lang="en-US" dirty="0">
                <a:solidFill>
                  <a:srgbClr val="0000FF"/>
                </a:solidFill>
              </a:rPr>
              <a:t>bool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float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286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D4394-E668-4BF2-938F-102CCE1F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Functions </a:t>
            </a:r>
            <a:r>
              <a:rPr lang="en-US" b="0" dirty="0"/>
              <a:t>→</a:t>
            </a:r>
            <a:r>
              <a:rPr lang="en-US" dirty="0"/>
              <a:t> Python functions</a:t>
            </a:r>
            <a:endParaRPr lang="en-GB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B2C5136-FDD8-46D9-9369-CF151DBBA63A}"/>
              </a:ext>
            </a:extLst>
          </p:cNvPr>
          <p:cNvSpPr txBox="1">
            <a:spLocks/>
          </p:cNvSpPr>
          <p:nvPr/>
        </p:nvSpPr>
        <p:spPr>
          <a:xfrm>
            <a:off x="699023" y="4664243"/>
            <a:ext cx="4787377" cy="4977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/>
              <a:t>ClosestPoint</a:t>
            </a:r>
            <a:r>
              <a:rPr lang="en-US" dirty="0"/>
              <a:t>(</a:t>
            </a:r>
            <a:r>
              <a:rPr lang="en-US" i="1" dirty="0"/>
              <a:t>Point3d</a:t>
            </a:r>
            <a:r>
              <a:rPr lang="en-US" dirty="0"/>
              <a:t>) → (</a:t>
            </a:r>
            <a:r>
              <a:rPr lang="en-US" i="1" dirty="0"/>
              <a:t>bool</a:t>
            </a:r>
            <a:r>
              <a:rPr lang="en-US" dirty="0"/>
              <a:t>, </a:t>
            </a:r>
            <a:r>
              <a:rPr lang="en-US" i="1" dirty="0"/>
              <a:t>float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4E2223-AFC6-4489-A7B4-2499CD8C889A}"/>
              </a:ext>
            </a:extLst>
          </p:cNvPr>
          <p:cNvSpPr/>
          <p:nvPr/>
        </p:nvSpPr>
        <p:spPr>
          <a:xfrm>
            <a:off x="699023" y="4343401"/>
            <a:ext cx="945292" cy="3208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PragmataPro" panose="02000509030000020004" pitchFamily="49" charset="0"/>
                <a:cs typeface="PragmataPro" panose="02000509030000020004" pitchFamily="49" charset="0"/>
              </a:rPr>
              <a:t>Python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9044C61-8ED1-4E81-9282-84CAF36673BA}"/>
              </a:ext>
            </a:extLst>
          </p:cNvPr>
          <p:cNvSpPr txBox="1">
            <a:spLocks/>
          </p:cNvSpPr>
          <p:nvPr/>
        </p:nvSpPr>
        <p:spPr>
          <a:xfrm>
            <a:off x="699024" y="2666322"/>
            <a:ext cx="5814072" cy="4977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/>
              <a:t>ClosestPoint</a:t>
            </a:r>
            <a:r>
              <a:rPr lang="en-US" dirty="0"/>
              <a:t>(</a:t>
            </a:r>
            <a:r>
              <a:rPr lang="en-US" i="1" dirty="0"/>
              <a:t>Point3d, </a:t>
            </a:r>
            <a:r>
              <a:rPr lang="en-US" b="1" i="1" dirty="0">
                <a:solidFill>
                  <a:srgbClr val="0000FF"/>
                </a:solidFill>
              </a:rPr>
              <a:t>out</a:t>
            </a:r>
            <a:r>
              <a:rPr lang="en-US" i="1" dirty="0"/>
              <a:t> double</a:t>
            </a:r>
            <a:r>
              <a:rPr lang="en-US" dirty="0"/>
              <a:t>) → </a:t>
            </a:r>
            <a:r>
              <a:rPr lang="en-US" i="1" dirty="0"/>
              <a:t>bool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4B0F7-ABAB-43A6-9D2E-3590B0BD3AAB}"/>
              </a:ext>
            </a:extLst>
          </p:cNvPr>
          <p:cNvSpPr/>
          <p:nvPr/>
        </p:nvSpPr>
        <p:spPr>
          <a:xfrm>
            <a:off x="699023" y="2345480"/>
            <a:ext cx="449496" cy="3208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PragmataPro" panose="02000509030000020004" pitchFamily="49" charset="0"/>
                <a:cs typeface="PragmataPro" panose="02000509030000020004" pitchFamily="49" charset="0"/>
              </a:rPr>
              <a:t>C#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D8E56-C0BA-4DB8-8F8A-EBFF8E00C8B2}"/>
              </a:ext>
            </a:extLst>
          </p:cNvPr>
          <p:cNvSpPr txBox="1"/>
          <p:nvPr/>
        </p:nvSpPr>
        <p:spPr>
          <a:xfrm>
            <a:off x="630554" y="1412775"/>
            <a:ext cx="9668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a C#, if a function needs to return more than one outputs, it will store the additional outputs in the “out”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620D7-0114-4C38-AA20-B1E76F237F15}"/>
              </a:ext>
            </a:extLst>
          </p:cNvPr>
          <p:cNvSpPr txBox="1"/>
          <p:nvPr/>
        </p:nvSpPr>
        <p:spPr>
          <a:xfrm>
            <a:off x="630554" y="3491704"/>
            <a:ext cx="9668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Python, if a function needs to return more than one outputs, it will group all output into a tuple and return that tuple</a:t>
            </a:r>
          </a:p>
        </p:txBody>
      </p:sp>
    </p:spTree>
    <p:extLst>
      <p:ext uri="{BB962C8B-B14F-4D97-AF65-F5344CB8AC3E}">
        <p14:creationId xmlns:p14="http://schemas.microsoft.com/office/powerpoint/2010/main" val="50128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2753789"/>
            <a:ext cx="9981456" cy="1350422"/>
          </a:xfrm>
        </p:spPr>
        <p:txBody>
          <a:bodyPr/>
          <a:lstStyle/>
          <a:p>
            <a:pPr algn="ctr"/>
            <a:r>
              <a:rPr lang="en-US" sz="7000" dirty="0"/>
              <a:t>Parametric Surfaces</a:t>
            </a:r>
            <a:br>
              <a:rPr lang="en-US" sz="7000" dirty="0"/>
            </a:br>
            <a:r>
              <a:rPr lang="en-US" sz="3000" dirty="0"/>
              <a:t>Operations on parametric surfaces</a:t>
            </a:r>
            <a:br>
              <a:rPr lang="en-US" sz="7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824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6441" y="383843"/>
            <a:ext cx="9981456" cy="1350422"/>
          </a:xfrm>
        </p:spPr>
        <p:txBody>
          <a:bodyPr/>
          <a:lstStyle/>
          <a:p>
            <a:r>
              <a:rPr lang="en-US" sz="4000" dirty="0"/>
              <a:t>Parametric surface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92F9A-1E1D-4A47-8A48-1F37ECAB8060}"/>
              </a:ext>
            </a:extLst>
          </p:cNvPr>
          <p:cNvSpPr txBox="1"/>
          <p:nvPr/>
        </p:nvSpPr>
        <p:spPr>
          <a:xfrm>
            <a:off x="874008" y="1332355"/>
            <a:ext cx="9743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Parametric surface is a collection of points, each has its own (u, v)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Naturally, an (untrimmed) parametric surface has 4 boundary sides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Parametric surface has a “positive” side and “negative” side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(Live Demonstration)</a:t>
            </a:r>
          </a:p>
        </p:txBody>
      </p:sp>
    </p:spTree>
    <p:extLst>
      <p:ext uri="{BB962C8B-B14F-4D97-AF65-F5344CB8AC3E}">
        <p14:creationId xmlns:p14="http://schemas.microsoft.com/office/powerpoint/2010/main" val="156938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D4394-E668-4BF2-938F-102CCE1F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GB" dirty="0"/>
              <a:t>valuate points on the surface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B2C5136-FDD8-46D9-9369-CF151DBBA63A}"/>
              </a:ext>
            </a:extLst>
          </p:cNvPr>
          <p:cNvSpPr txBox="1">
            <a:spLocks/>
          </p:cNvSpPr>
          <p:nvPr/>
        </p:nvSpPr>
        <p:spPr>
          <a:xfrm>
            <a:off x="694722" y="2077476"/>
            <a:ext cx="6217066" cy="25572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endParaRPr lang="en-GB" dirty="0"/>
          </a:p>
          <a:p>
            <a:r>
              <a:rPr lang="en-GB" dirty="0" err="1"/>
              <a:t>iSurface.</a:t>
            </a:r>
            <a:r>
              <a:rPr lang="en-GB" dirty="0" err="1">
                <a:solidFill>
                  <a:srgbClr val="0000FF"/>
                </a:solidFill>
              </a:rPr>
              <a:t>SetDomain</a:t>
            </a:r>
            <a:r>
              <a:rPr lang="en-GB" dirty="0"/>
              <a:t>(0, </a:t>
            </a:r>
            <a:r>
              <a:rPr lang="en-GB" dirty="0" err="1"/>
              <a:t>rg.</a:t>
            </a:r>
            <a:r>
              <a:rPr lang="en-GB" dirty="0" err="1">
                <a:solidFill>
                  <a:srgbClr val="0000FF"/>
                </a:solidFill>
              </a:rPr>
              <a:t>Interval</a:t>
            </a:r>
            <a:r>
              <a:rPr lang="en-GB" dirty="0"/>
              <a:t>(0.0, 1.0))</a:t>
            </a:r>
          </a:p>
          <a:p>
            <a:r>
              <a:rPr lang="en-GB" dirty="0" err="1"/>
              <a:t>iSurface.</a:t>
            </a:r>
            <a:r>
              <a:rPr lang="en-GB" dirty="0" err="1">
                <a:solidFill>
                  <a:srgbClr val="0000FF"/>
                </a:solidFill>
              </a:rPr>
              <a:t>SetDomain</a:t>
            </a:r>
            <a:r>
              <a:rPr lang="en-GB" dirty="0"/>
              <a:t>(1, </a:t>
            </a:r>
            <a:r>
              <a:rPr lang="en-GB" dirty="0" err="1"/>
              <a:t>rg.</a:t>
            </a:r>
            <a:r>
              <a:rPr lang="en-GB" dirty="0" err="1">
                <a:solidFill>
                  <a:srgbClr val="0000FF"/>
                </a:solidFill>
              </a:rPr>
              <a:t>Interval</a:t>
            </a:r>
            <a:r>
              <a:rPr lang="en-GB" dirty="0"/>
              <a:t>(0.0, 1.0))</a:t>
            </a:r>
          </a:p>
          <a:p>
            <a:endParaRPr lang="en-GB" dirty="0"/>
          </a:p>
          <a:p>
            <a:r>
              <a:rPr lang="en-GB" dirty="0"/>
              <a:t>point = </a:t>
            </a:r>
            <a:r>
              <a:rPr lang="en-GB" dirty="0" err="1"/>
              <a:t>iSurface.</a:t>
            </a:r>
            <a:r>
              <a:rPr lang="en-GB" dirty="0" err="1">
                <a:solidFill>
                  <a:srgbClr val="0000FF"/>
                </a:solidFill>
              </a:rPr>
              <a:t>PointAt</a:t>
            </a:r>
            <a:r>
              <a:rPr lang="en-GB" dirty="0"/>
              <a:t>(</a:t>
            </a:r>
            <a:r>
              <a:rPr lang="en-GB" dirty="0" err="1"/>
              <a:t>iU</a:t>
            </a:r>
            <a:r>
              <a:rPr lang="en-GB" dirty="0"/>
              <a:t> , </a:t>
            </a:r>
            <a:r>
              <a:rPr lang="en-GB" dirty="0" err="1"/>
              <a:t>iV</a:t>
            </a:r>
            <a:r>
              <a:rPr lang="en-GB" dirty="0"/>
              <a:t>)</a:t>
            </a:r>
          </a:p>
          <a:p>
            <a:r>
              <a:rPr lang="en-US" dirty="0" err="1"/>
              <a:t>oGeometry</a:t>
            </a:r>
            <a:r>
              <a:rPr lang="en-US" dirty="0"/>
              <a:t> = point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E8B49-BA30-48C7-8134-E8243B56AF38}"/>
              </a:ext>
            </a:extLst>
          </p:cNvPr>
          <p:cNvSpPr txBox="1"/>
          <p:nvPr/>
        </p:nvSpPr>
        <p:spPr>
          <a:xfrm>
            <a:off x="694722" y="1157863"/>
            <a:ext cx="7375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Each point on a parametric surface is uniquely correspondent to a pair of numbers (u, v)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B0654F9-CA51-4C90-9F48-3A1091D26BE6}"/>
              </a:ext>
            </a:extLst>
          </p:cNvPr>
          <p:cNvSpPr txBox="1">
            <a:spLocks/>
          </p:cNvSpPr>
          <p:nvPr/>
        </p:nvSpPr>
        <p:spPr>
          <a:xfrm>
            <a:off x="7751501" y="2077476"/>
            <a:ext cx="3660570" cy="2324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INPUTS</a:t>
            </a:r>
          </a:p>
          <a:p>
            <a:r>
              <a:rPr lang="en-US" dirty="0" err="1"/>
              <a:t>iSurface</a:t>
            </a:r>
            <a:r>
              <a:rPr lang="en-US" dirty="0"/>
              <a:t>: Surface</a:t>
            </a:r>
          </a:p>
          <a:p>
            <a:r>
              <a:rPr lang="en-US" dirty="0" err="1"/>
              <a:t>iU</a:t>
            </a:r>
            <a:r>
              <a:rPr lang="en-US" dirty="0"/>
              <a:t>: float</a:t>
            </a:r>
          </a:p>
          <a:p>
            <a:r>
              <a:rPr lang="en-US" dirty="0" err="1"/>
              <a:t>iV</a:t>
            </a:r>
            <a:r>
              <a:rPr lang="en-US" dirty="0"/>
              <a:t>: float</a:t>
            </a:r>
          </a:p>
          <a:p>
            <a:endParaRPr lang="en-US" dirty="0"/>
          </a:p>
          <a:p>
            <a:r>
              <a:rPr lang="en-US" dirty="0"/>
              <a:t>OUTPUTS: </a:t>
            </a:r>
          </a:p>
          <a:p>
            <a:r>
              <a:rPr lang="en-US" dirty="0" err="1"/>
              <a:t>oGeometry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D4394-E668-4BF2-938F-102CCE1F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operations</a:t>
            </a:r>
            <a:endParaRPr lang="en-GB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B2C5136-FDD8-46D9-9369-CF151DBBA63A}"/>
              </a:ext>
            </a:extLst>
          </p:cNvPr>
          <p:cNvSpPr txBox="1">
            <a:spLocks/>
          </p:cNvSpPr>
          <p:nvPr/>
        </p:nvSpPr>
        <p:spPr>
          <a:xfrm>
            <a:off x="570687" y="1539593"/>
            <a:ext cx="11111795" cy="2616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# Get the local coordinate frame associated with the point at the specified (u, v) coordinates </a:t>
            </a:r>
          </a:p>
          <a:p>
            <a:r>
              <a:rPr lang="en-US" dirty="0" err="1">
                <a:solidFill>
                  <a:srgbClr val="0000FF"/>
                </a:solidFill>
              </a:rPr>
              <a:t>FrameAt</a:t>
            </a:r>
            <a:r>
              <a:rPr lang="en-US" dirty="0"/>
              <a:t>(float, float)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-&gt; (bool, Plane)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# Get the closest point on the curve relative to the input point</a:t>
            </a:r>
          </a:p>
          <a:p>
            <a:r>
              <a:rPr lang="en-US" dirty="0" err="1">
                <a:solidFill>
                  <a:srgbClr val="0000FF"/>
                </a:solidFill>
              </a:rPr>
              <a:t>ClosestPoint</a:t>
            </a:r>
            <a:r>
              <a:rPr lang="en-US" dirty="0"/>
              <a:t>(Point3d) -&gt; (bool, float, float)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# IMPORTANT: Compute an </a:t>
            </a:r>
            <a:r>
              <a:rPr lang="en-US" dirty="0" err="1">
                <a:solidFill>
                  <a:srgbClr val="00B050"/>
                </a:solidFill>
              </a:rPr>
              <a:t>iso</a:t>
            </a:r>
            <a:r>
              <a:rPr lang="en-US" dirty="0">
                <a:solidFill>
                  <a:srgbClr val="00B050"/>
                </a:solidFill>
              </a:rPr>
              <a:t>-curve of the surface</a:t>
            </a:r>
          </a:p>
          <a:p>
            <a:r>
              <a:rPr lang="en-US" dirty="0" err="1">
                <a:solidFill>
                  <a:srgbClr val="0000FF"/>
                </a:solidFill>
              </a:rPr>
              <a:t>IsoCurve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, float) -&gt; Curve</a:t>
            </a:r>
          </a:p>
        </p:txBody>
      </p:sp>
    </p:spTree>
    <p:extLst>
      <p:ext uri="{BB962C8B-B14F-4D97-AF65-F5344CB8AC3E}">
        <p14:creationId xmlns:p14="http://schemas.microsoft.com/office/powerpoint/2010/main" val="126495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How arguments are passed into a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67F4F2-FD79-4D99-9EE5-FA4F99C249CF}"/>
              </a:ext>
            </a:extLst>
          </p:cNvPr>
          <p:cNvSpPr txBox="1">
            <a:spLocks/>
          </p:cNvSpPr>
          <p:nvPr/>
        </p:nvSpPr>
        <p:spPr>
          <a:xfrm>
            <a:off x="759105" y="1362753"/>
            <a:ext cx="4873210" cy="3073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DoSomething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someVector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someVector.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Unitize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myVector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(2, 0, 0)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DoSomething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myVector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myVector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solidFill>
                <a:srgbClr val="339933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1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29765" y="2598667"/>
            <a:ext cx="9981456" cy="1350422"/>
          </a:xfrm>
        </p:spPr>
        <p:txBody>
          <a:bodyPr/>
          <a:lstStyle/>
          <a:p>
            <a:pPr algn="ctr"/>
            <a:r>
              <a:rPr lang="en-US" dirty="0"/>
              <a:t>Live Exercise</a:t>
            </a:r>
            <a:br>
              <a:rPr lang="en-US" dirty="0"/>
            </a:br>
            <a:r>
              <a:rPr lang="en-US" sz="5000" dirty="0"/>
              <a:t>Parametric pyramid</a:t>
            </a:r>
          </a:p>
        </p:txBody>
      </p:sp>
    </p:spTree>
    <p:extLst>
      <p:ext uri="{BB962C8B-B14F-4D97-AF65-F5344CB8AC3E}">
        <p14:creationId xmlns:p14="http://schemas.microsoft.com/office/powerpoint/2010/main" val="303060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25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4643" y="767687"/>
            <a:ext cx="10472918" cy="216102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500" dirty="0"/>
              <a:t>Input: 4 planes (coordinate frames)</a:t>
            </a:r>
          </a:p>
          <a:p>
            <a:pPr>
              <a:spcBef>
                <a:spcPts val="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500" dirty="0"/>
              <a:t>Output: a pyramid (as 4 parametric surfaces) whose top is pointing in the direction that is the average of the Z axes of 4 planes</a:t>
            </a:r>
          </a:p>
        </p:txBody>
      </p:sp>
    </p:spTree>
    <p:extLst>
      <p:ext uri="{BB962C8B-B14F-4D97-AF65-F5344CB8AC3E}">
        <p14:creationId xmlns:p14="http://schemas.microsoft.com/office/powerpoint/2010/main" val="23588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539626" y="1028140"/>
            <a:ext cx="11112747" cy="30383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CreateTriangleSurface</a:t>
            </a:r>
            <a:r>
              <a:rPr lang="en-US" dirty="0"/>
              <a:t>(A, B, C):</a:t>
            </a:r>
          </a:p>
          <a:p>
            <a:r>
              <a:rPr lang="en-US" dirty="0"/>
              <a:t>    CB = </a:t>
            </a:r>
            <a:r>
              <a:rPr lang="en-US" dirty="0" err="1"/>
              <a:t>rg.</a:t>
            </a:r>
            <a:r>
              <a:rPr lang="en-US" dirty="0" err="1">
                <a:solidFill>
                  <a:srgbClr val="0000FF"/>
                </a:solidFill>
              </a:rPr>
              <a:t>LineCurve</a:t>
            </a:r>
            <a:r>
              <a:rPr lang="en-US" dirty="0"/>
              <a:t>(C, B)</a:t>
            </a:r>
          </a:p>
          <a:p>
            <a:r>
              <a:rPr lang="en-US" dirty="0"/>
              <a:t>    BA = </a:t>
            </a:r>
            <a:r>
              <a:rPr lang="en-US" dirty="0" err="1"/>
              <a:t>rg.</a:t>
            </a:r>
            <a:r>
              <a:rPr lang="en-US" dirty="0" err="1">
                <a:solidFill>
                  <a:srgbClr val="0000FF"/>
                </a:solidFill>
              </a:rPr>
              <a:t>LineCurve</a:t>
            </a:r>
            <a:r>
              <a:rPr lang="en-US" dirty="0"/>
              <a:t>(B, A)</a:t>
            </a:r>
          </a:p>
          <a:p>
            <a:r>
              <a:rPr lang="en-US" dirty="0"/>
              <a:t>    AC = </a:t>
            </a:r>
            <a:r>
              <a:rPr lang="en-US" dirty="0" err="1"/>
              <a:t>rg.</a:t>
            </a:r>
            <a:r>
              <a:rPr lang="en-US" dirty="0" err="1">
                <a:solidFill>
                  <a:srgbClr val="0000FF"/>
                </a:solidFill>
              </a:rPr>
              <a:t>LineCurve</a:t>
            </a:r>
            <a:r>
              <a:rPr lang="en-US" dirty="0"/>
              <a:t>(A, C)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rg.</a:t>
            </a:r>
            <a:r>
              <a:rPr lang="en-US" dirty="0" err="1">
                <a:solidFill>
                  <a:srgbClr val="0070C0"/>
                </a:solidFill>
              </a:rPr>
              <a:t>Brep</a:t>
            </a:r>
            <a:r>
              <a:rPr lang="en-US" dirty="0" err="1"/>
              <a:t>.</a:t>
            </a:r>
            <a:r>
              <a:rPr lang="en-US" dirty="0" err="1">
                <a:solidFill>
                  <a:srgbClr val="0000FF"/>
                </a:solidFill>
              </a:rPr>
              <a:t>CreateEdgeSurface</a:t>
            </a:r>
            <a:r>
              <a:rPr lang="en-US" dirty="0"/>
              <a:t>([CB, BA, AC])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oGeometry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CreateTriangleSurface</a:t>
            </a:r>
            <a:r>
              <a:rPr lang="en-US" dirty="0"/>
              <a:t>(</a:t>
            </a:r>
            <a:r>
              <a:rPr lang="en-US" dirty="0" err="1"/>
              <a:t>iA</a:t>
            </a:r>
            <a:r>
              <a:rPr lang="en-US" dirty="0"/>
              <a:t>, </a:t>
            </a:r>
            <a:r>
              <a:rPr lang="en-US" dirty="0" err="1"/>
              <a:t>iB</a:t>
            </a:r>
            <a:r>
              <a:rPr lang="en-US" dirty="0"/>
              <a:t>, </a:t>
            </a:r>
            <a:r>
              <a:rPr lang="en-US" dirty="0" err="1"/>
              <a:t>iC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5832" y="383843"/>
            <a:ext cx="9981456" cy="644297"/>
          </a:xfrm>
        </p:spPr>
        <p:txBody>
          <a:bodyPr/>
          <a:lstStyle/>
          <a:p>
            <a:r>
              <a:rPr lang="en-US" sz="2500" dirty="0"/>
              <a:t>A </a:t>
            </a:r>
            <a:r>
              <a:rPr lang="en-US" sz="2500" dirty="0" err="1"/>
              <a:t>utitlity</a:t>
            </a:r>
            <a:r>
              <a:rPr lang="en-US" sz="2500" dirty="0"/>
              <a:t> function: Create a surface from three points</a:t>
            </a:r>
          </a:p>
        </p:txBody>
      </p:sp>
    </p:spTree>
    <p:extLst>
      <p:ext uri="{BB962C8B-B14F-4D97-AF65-F5344CB8AC3E}">
        <p14:creationId xmlns:p14="http://schemas.microsoft.com/office/powerpoint/2010/main" val="26180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05A9055-A351-491D-BAC0-537E582640B9}"/>
              </a:ext>
            </a:extLst>
          </p:cNvPr>
          <p:cNvSpPr txBox="1">
            <a:spLocks/>
          </p:cNvSpPr>
          <p:nvPr/>
        </p:nvSpPr>
        <p:spPr>
          <a:xfrm>
            <a:off x="512077" y="383843"/>
            <a:ext cx="11112747" cy="62432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CreateTriangleSurface</a:t>
            </a:r>
            <a:r>
              <a:rPr lang="en-US" dirty="0"/>
              <a:t>(A, B, C):</a:t>
            </a:r>
          </a:p>
          <a:p>
            <a:r>
              <a:rPr lang="en-US" dirty="0"/>
              <a:t>    CB = </a:t>
            </a:r>
            <a:r>
              <a:rPr lang="en-US" dirty="0" err="1"/>
              <a:t>rg.</a:t>
            </a:r>
            <a:r>
              <a:rPr lang="en-US" dirty="0" err="1">
                <a:solidFill>
                  <a:srgbClr val="0000FF"/>
                </a:solidFill>
              </a:rPr>
              <a:t>LineCurve</a:t>
            </a:r>
            <a:r>
              <a:rPr lang="en-US" dirty="0"/>
              <a:t>(C, B)</a:t>
            </a:r>
          </a:p>
          <a:p>
            <a:r>
              <a:rPr lang="en-US" dirty="0"/>
              <a:t>    BA = </a:t>
            </a:r>
            <a:r>
              <a:rPr lang="en-US" dirty="0" err="1"/>
              <a:t>rg.</a:t>
            </a:r>
            <a:r>
              <a:rPr lang="en-US" dirty="0" err="1">
                <a:solidFill>
                  <a:srgbClr val="0000FF"/>
                </a:solidFill>
              </a:rPr>
              <a:t>LineCurve</a:t>
            </a:r>
            <a:r>
              <a:rPr lang="en-US" dirty="0"/>
              <a:t>(B, A)</a:t>
            </a:r>
          </a:p>
          <a:p>
            <a:r>
              <a:rPr lang="en-US" dirty="0"/>
              <a:t>    AC = </a:t>
            </a:r>
            <a:r>
              <a:rPr lang="en-US" dirty="0" err="1"/>
              <a:t>rg.</a:t>
            </a:r>
            <a:r>
              <a:rPr lang="en-US" dirty="0" err="1">
                <a:solidFill>
                  <a:srgbClr val="0000FF"/>
                </a:solidFill>
              </a:rPr>
              <a:t>LineCurve</a:t>
            </a:r>
            <a:r>
              <a:rPr lang="en-US" dirty="0"/>
              <a:t>(A, C)</a:t>
            </a:r>
          </a:p>
          <a:p>
            <a:r>
              <a:rPr lang="en-US" dirty="0"/>
              <a:t>    return </a:t>
            </a:r>
            <a:r>
              <a:rPr lang="en-US" dirty="0" err="1"/>
              <a:t>rg.Brep.</a:t>
            </a:r>
            <a:r>
              <a:rPr lang="en-US" dirty="0" err="1">
                <a:solidFill>
                  <a:srgbClr val="0000FF"/>
                </a:solidFill>
              </a:rPr>
              <a:t>CreateEdgeSurface</a:t>
            </a:r>
            <a:r>
              <a:rPr lang="en-US" dirty="0"/>
              <a:t>([CB, BA, AC])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CreateComponentSurfaces</a:t>
            </a:r>
            <a:r>
              <a:rPr lang="en-US" dirty="0"/>
              <a:t>(</a:t>
            </a:r>
            <a:r>
              <a:rPr lang="en-US" dirty="0" err="1"/>
              <a:t>frameA</a:t>
            </a:r>
            <a:r>
              <a:rPr lang="en-US" dirty="0"/>
              <a:t>, </a:t>
            </a:r>
            <a:r>
              <a:rPr lang="en-US" dirty="0" err="1"/>
              <a:t>frameB</a:t>
            </a:r>
            <a:r>
              <a:rPr lang="en-US" dirty="0"/>
              <a:t>, </a:t>
            </a:r>
            <a:r>
              <a:rPr lang="en-US" dirty="0" err="1"/>
              <a:t>frameC</a:t>
            </a:r>
            <a:r>
              <a:rPr lang="en-US" dirty="0"/>
              <a:t>, </a:t>
            </a:r>
            <a:r>
              <a:rPr lang="en-US" dirty="0" err="1"/>
              <a:t>frameD</a:t>
            </a:r>
            <a:r>
              <a:rPr lang="en-US" dirty="0"/>
              <a:t>, height):</a:t>
            </a:r>
          </a:p>
          <a:p>
            <a:r>
              <a:rPr lang="en-US" dirty="0"/>
              <a:t>    z = </a:t>
            </a:r>
            <a:r>
              <a:rPr lang="en-US" dirty="0" err="1"/>
              <a:t>frameA.ZAxis</a:t>
            </a:r>
            <a:r>
              <a:rPr lang="en-US" dirty="0"/>
              <a:t> + </a:t>
            </a:r>
            <a:r>
              <a:rPr lang="en-US" dirty="0" err="1"/>
              <a:t>frameB.ZAxis</a:t>
            </a:r>
            <a:r>
              <a:rPr lang="en-US" dirty="0"/>
              <a:t> + </a:t>
            </a:r>
            <a:r>
              <a:rPr lang="en-US" dirty="0" err="1"/>
              <a:t>frameC.ZAxis</a:t>
            </a:r>
            <a:r>
              <a:rPr lang="en-US" dirty="0"/>
              <a:t> + </a:t>
            </a:r>
            <a:r>
              <a:rPr lang="en-US" dirty="0" err="1"/>
              <a:t>frameD.ZAxis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z.</a:t>
            </a:r>
            <a:r>
              <a:rPr lang="en-US" dirty="0" err="1">
                <a:solidFill>
                  <a:srgbClr val="0000FF"/>
                </a:solidFill>
              </a:rPr>
              <a:t>Unitize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err="1"/>
              <a:t>centerBottom</a:t>
            </a:r>
            <a:r>
              <a:rPr lang="en-US" dirty="0"/>
              <a:t> = 0.25 * (</a:t>
            </a:r>
            <a:r>
              <a:rPr lang="en-US" dirty="0" err="1"/>
              <a:t>frameA.Origin</a:t>
            </a:r>
            <a:r>
              <a:rPr lang="en-US" dirty="0"/>
              <a:t> + </a:t>
            </a:r>
            <a:r>
              <a:rPr lang="en-US" dirty="0" err="1"/>
              <a:t>frameB.Origin</a:t>
            </a:r>
            <a:r>
              <a:rPr lang="en-US" dirty="0"/>
              <a:t> + </a:t>
            </a:r>
            <a:r>
              <a:rPr lang="en-US" dirty="0" err="1"/>
              <a:t>frameC.Origin</a:t>
            </a:r>
            <a:r>
              <a:rPr lang="en-US" dirty="0"/>
              <a:t> + </a:t>
            </a:r>
            <a:r>
              <a:rPr lang="en-US" dirty="0" err="1"/>
              <a:t>frameD.Origin</a:t>
            </a:r>
            <a:r>
              <a:rPr lang="en-US" dirty="0"/>
              <a:t>)</a:t>
            </a:r>
          </a:p>
          <a:p>
            <a:r>
              <a:rPr lang="en-US" dirty="0"/>
              <a:t>    top = </a:t>
            </a:r>
            <a:r>
              <a:rPr lang="en-US" dirty="0" err="1"/>
              <a:t>centerBottom</a:t>
            </a:r>
            <a:r>
              <a:rPr lang="en-US" dirty="0"/>
              <a:t> + height * z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surface1 = </a:t>
            </a:r>
            <a:r>
              <a:rPr lang="en-US" dirty="0" err="1">
                <a:solidFill>
                  <a:srgbClr val="0000FF"/>
                </a:solidFill>
              </a:rPr>
              <a:t>CreateTriangleSurface</a:t>
            </a:r>
            <a:r>
              <a:rPr lang="en-US" dirty="0"/>
              <a:t>(</a:t>
            </a:r>
            <a:r>
              <a:rPr lang="en-US" dirty="0" err="1"/>
              <a:t>frameA.Origin</a:t>
            </a:r>
            <a:r>
              <a:rPr lang="en-US" dirty="0"/>
              <a:t>, </a:t>
            </a:r>
            <a:r>
              <a:rPr lang="en-US" dirty="0" err="1"/>
              <a:t>frameB.Origin</a:t>
            </a:r>
            <a:r>
              <a:rPr lang="en-US" dirty="0"/>
              <a:t>, top)</a:t>
            </a:r>
          </a:p>
          <a:p>
            <a:r>
              <a:rPr lang="en-US" dirty="0"/>
              <a:t>    surface2 = </a:t>
            </a:r>
            <a:r>
              <a:rPr lang="en-US" dirty="0" err="1">
                <a:solidFill>
                  <a:srgbClr val="0000FF"/>
                </a:solidFill>
              </a:rPr>
              <a:t>CreateTriangleSurface</a:t>
            </a:r>
            <a:r>
              <a:rPr lang="en-US" dirty="0"/>
              <a:t>(</a:t>
            </a:r>
            <a:r>
              <a:rPr lang="en-US" dirty="0" err="1"/>
              <a:t>frameB.Origin</a:t>
            </a:r>
            <a:r>
              <a:rPr lang="en-US" dirty="0"/>
              <a:t>, </a:t>
            </a:r>
            <a:r>
              <a:rPr lang="en-US" dirty="0" err="1"/>
              <a:t>frameC.Origin</a:t>
            </a:r>
            <a:r>
              <a:rPr lang="en-US" dirty="0"/>
              <a:t>, top)</a:t>
            </a:r>
          </a:p>
          <a:p>
            <a:r>
              <a:rPr lang="en-US" dirty="0"/>
              <a:t>    surface3 = </a:t>
            </a:r>
            <a:r>
              <a:rPr lang="en-US" dirty="0" err="1">
                <a:solidFill>
                  <a:srgbClr val="0000FF"/>
                </a:solidFill>
              </a:rPr>
              <a:t>CreateTriangleSurface</a:t>
            </a:r>
            <a:r>
              <a:rPr lang="en-US" dirty="0"/>
              <a:t>(</a:t>
            </a:r>
            <a:r>
              <a:rPr lang="en-US" dirty="0" err="1"/>
              <a:t>frameC.Origin</a:t>
            </a:r>
            <a:r>
              <a:rPr lang="en-US" dirty="0"/>
              <a:t>, </a:t>
            </a:r>
            <a:r>
              <a:rPr lang="en-US" dirty="0" err="1"/>
              <a:t>frameD.Origin</a:t>
            </a:r>
            <a:r>
              <a:rPr lang="en-US" dirty="0"/>
              <a:t>, top)</a:t>
            </a:r>
          </a:p>
          <a:p>
            <a:r>
              <a:rPr lang="en-US" dirty="0"/>
              <a:t>    surface4 = </a:t>
            </a:r>
            <a:r>
              <a:rPr lang="en-US" dirty="0" err="1">
                <a:solidFill>
                  <a:srgbClr val="0000FF"/>
                </a:solidFill>
              </a:rPr>
              <a:t>CreateTriangleSurface</a:t>
            </a:r>
            <a:r>
              <a:rPr lang="en-US" dirty="0"/>
              <a:t>(</a:t>
            </a:r>
            <a:r>
              <a:rPr lang="en-US" dirty="0" err="1"/>
              <a:t>frameD.Origin</a:t>
            </a:r>
            <a:r>
              <a:rPr lang="en-US" dirty="0"/>
              <a:t>, </a:t>
            </a:r>
            <a:r>
              <a:rPr lang="en-US" dirty="0" err="1"/>
              <a:t>frameA.Origin</a:t>
            </a:r>
            <a:r>
              <a:rPr lang="en-US" dirty="0"/>
              <a:t>, top)</a:t>
            </a:r>
          </a:p>
          <a:p>
            <a:r>
              <a:rPr lang="fr-FR" dirty="0"/>
              <a:t>    </a:t>
            </a:r>
            <a:r>
              <a:rPr lang="fr-FR" dirty="0">
                <a:solidFill>
                  <a:srgbClr val="0070C0"/>
                </a:solidFill>
              </a:rPr>
              <a:t>return</a:t>
            </a:r>
            <a:r>
              <a:rPr lang="fr-FR" dirty="0"/>
              <a:t> [surface1, surface2, surface3, surface4]</a:t>
            </a:r>
          </a:p>
          <a:p>
            <a:r>
              <a:rPr lang="en-US" dirty="0"/>
              <a:t>        </a:t>
            </a:r>
          </a:p>
          <a:p>
            <a:r>
              <a:rPr lang="en-US" dirty="0" err="1"/>
              <a:t>oGeometry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CreateComponentSurfaces</a:t>
            </a:r>
            <a:r>
              <a:rPr lang="en-US" dirty="0"/>
              <a:t>(</a:t>
            </a:r>
            <a:r>
              <a:rPr lang="en-US" dirty="0" err="1"/>
              <a:t>iFrameA</a:t>
            </a:r>
            <a:r>
              <a:rPr lang="en-US" dirty="0"/>
              <a:t>, </a:t>
            </a:r>
            <a:r>
              <a:rPr lang="en-US" dirty="0" err="1"/>
              <a:t>iFrameB</a:t>
            </a:r>
            <a:r>
              <a:rPr lang="en-US" dirty="0"/>
              <a:t>, </a:t>
            </a:r>
            <a:r>
              <a:rPr lang="en-US" dirty="0" err="1"/>
              <a:t>iFrameC</a:t>
            </a:r>
            <a:r>
              <a:rPr lang="en-US" dirty="0"/>
              <a:t>, </a:t>
            </a:r>
            <a:r>
              <a:rPr lang="en-US" dirty="0" err="1"/>
              <a:t>iFrameD</a:t>
            </a:r>
            <a:r>
              <a:rPr lang="en-US" dirty="0"/>
              <a:t>, 3.0)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6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2753789"/>
            <a:ext cx="9981456" cy="1350422"/>
          </a:xfrm>
        </p:spPr>
        <p:txBody>
          <a:bodyPr/>
          <a:lstStyle/>
          <a:p>
            <a:pPr algn="ctr"/>
            <a:r>
              <a:rPr lang="en-US" sz="3000" dirty="0"/>
              <a:t>Live Exercise</a:t>
            </a:r>
            <a:br>
              <a:rPr lang="en-US" sz="7000" dirty="0"/>
            </a:br>
            <a:r>
              <a:rPr lang="en-US" sz="4000" dirty="0"/>
              <a:t>Adaptive geometry along a </a:t>
            </a:r>
            <a:r>
              <a:rPr lang="en-US" sz="4000" dirty="0" err="1"/>
              <a:t>uv</a:t>
            </a:r>
            <a:r>
              <a:rPr lang="en-US" sz="4000" dirty="0"/>
              <a:t>-surface</a:t>
            </a:r>
            <a:br>
              <a:rPr lang="en-US" sz="7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17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07"/>
            <a:ext cx="12192000" cy="67911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2C5136-FDD8-46D9-9369-CF151DBBA63A}"/>
              </a:ext>
            </a:extLst>
          </p:cNvPr>
          <p:cNvSpPr txBox="1">
            <a:spLocks/>
          </p:cNvSpPr>
          <p:nvPr/>
        </p:nvSpPr>
        <p:spPr>
          <a:xfrm>
            <a:off x="513030" y="383843"/>
            <a:ext cx="11111795" cy="59761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CreateTriangleSurface</a:t>
            </a:r>
            <a:r>
              <a:rPr lang="en-US" dirty="0"/>
              <a:t>(A, B, C):</a:t>
            </a:r>
          </a:p>
          <a:p>
            <a:r>
              <a:rPr lang="en-US" dirty="0"/>
              <a:t>    ...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CreateComponentSurfaces</a:t>
            </a:r>
            <a:r>
              <a:rPr lang="en-US" dirty="0"/>
              <a:t>(</a:t>
            </a:r>
            <a:r>
              <a:rPr lang="en-US" dirty="0" err="1"/>
              <a:t>frameA</a:t>
            </a:r>
            <a:r>
              <a:rPr lang="en-US" dirty="0"/>
              <a:t>, </a:t>
            </a:r>
            <a:r>
              <a:rPr lang="en-US" dirty="0" err="1"/>
              <a:t>frameB</a:t>
            </a:r>
            <a:r>
              <a:rPr lang="en-US" dirty="0"/>
              <a:t>, </a:t>
            </a:r>
            <a:r>
              <a:rPr lang="en-US" dirty="0" err="1"/>
              <a:t>frameC</a:t>
            </a:r>
            <a:r>
              <a:rPr lang="en-US" dirty="0"/>
              <a:t>, </a:t>
            </a:r>
            <a:r>
              <a:rPr lang="en-US" dirty="0" err="1"/>
              <a:t>frameD</a:t>
            </a:r>
            <a:r>
              <a:rPr lang="en-US" dirty="0"/>
              <a:t>, height):</a:t>
            </a:r>
          </a:p>
          <a:p>
            <a:r>
              <a:rPr lang="en-US" dirty="0"/>
              <a:t>    ...</a:t>
            </a:r>
            <a:endParaRPr lang="fr-FR" dirty="0"/>
          </a:p>
          <a:p>
            <a:endParaRPr lang="en-US" dirty="0"/>
          </a:p>
          <a:p>
            <a:r>
              <a:rPr lang="en-US" dirty="0" err="1"/>
              <a:t>iSurface.</a:t>
            </a:r>
            <a:r>
              <a:rPr lang="en-US" dirty="0" err="1">
                <a:solidFill>
                  <a:srgbClr val="0000FF"/>
                </a:solidFill>
              </a:rPr>
              <a:t>SetDomain</a:t>
            </a:r>
            <a:r>
              <a:rPr lang="en-US" dirty="0"/>
              <a:t>(0, </a:t>
            </a:r>
            <a:r>
              <a:rPr lang="en-US" dirty="0" err="1"/>
              <a:t>rg.</a:t>
            </a:r>
            <a:r>
              <a:rPr lang="en-US" dirty="0" err="1">
                <a:solidFill>
                  <a:srgbClr val="0000FF"/>
                </a:solidFill>
              </a:rPr>
              <a:t>Interval</a:t>
            </a:r>
            <a:r>
              <a:rPr lang="en-US" dirty="0"/>
              <a:t>(0.0, 1.0))</a:t>
            </a:r>
          </a:p>
          <a:p>
            <a:r>
              <a:rPr lang="en-US" dirty="0" err="1"/>
              <a:t>iSurface.</a:t>
            </a:r>
            <a:r>
              <a:rPr lang="en-US" dirty="0" err="1">
                <a:solidFill>
                  <a:srgbClr val="0000FF"/>
                </a:solidFill>
              </a:rPr>
              <a:t>SetDomain</a:t>
            </a:r>
            <a:r>
              <a:rPr lang="en-US" dirty="0"/>
              <a:t>(1, </a:t>
            </a:r>
            <a:r>
              <a:rPr lang="en-US" dirty="0" err="1"/>
              <a:t>rg.</a:t>
            </a:r>
            <a:r>
              <a:rPr lang="en-US" dirty="0" err="1">
                <a:solidFill>
                  <a:srgbClr val="0000FF"/>
                </a:solidFill>
              </a:rPr>
              <a:t>Interval</a:t>
            </a:r>
            <a:r>
              <a:rPr lang="en-US" dirty="0"/>
              <a:t>(0.0, 1.0))</a:t>
            </a:r>
          </a:p>
          <a:p>
            <a:endParaRPr lang="en-US" dirty="0"/>
          </a:p>
          <a:p>
            <a:r>
              <a:rPr lang="en-US" dirty="0" err="1"/>
              <a:t>allSurfaces</a:t>
            </a:r>
            <a:r>
              <a:rPr lang="en-US" dirty="0"/>
              <a:t> = []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</a:t>
            </a:r>
            <a:r>
              <a:rPr lang="en-US" dirty="0" err="1"/>
              <a:t>iUDivision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j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range</a:t>
            </a:r>
            <a:r>
              <a:rPr lang="en-US" dirty="0"/>
              <a:t>(0, </a:t>
            </a:r>
            <a:r>
              <a:rPr lang="en-US" dirty="0" err="1"/>
              <a:t>iVDivision</a:t>
            </a:r>
            <a:r>
              <a:rPr lang="en-US" dirty="0"/>
              <a:t>):</a:t>
            </a:r>
          </a:p>
          <a:p>
            <a:r>
              <a:rPr lang="en-US" dirty="0"/>
              <a:t>        </a:t>
            </a:r>
            <a:r>
              <a:rPr lang="en-US" dirty="0" err="1"/>
              <a:t>frameA</a:t>
            </a:r>
            <a:r>
              <a:rPr lang="en-US" dirty="0"/>
              <a:t> = </a:t>
            </a:r>
            <a:r>
              <a:rPr lang="en-US" dirty="0" err="1"/>
              <a:t>iSurface.</a:t>
            </a:r>
            <a:r>
              <a:rPr lang="en-US" dirty="0" err="1">
                <a:solidFill>
                  <a:srgbClr val="0000FF"/>
                </a:solidFill>
              </a:rPr>
              <a:t>FrameAt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/ </a:t>
            </a:r>
            <a:r>
              <a:rPr lang="en-US" dirty="0" err="1"/>
              <a:t>iUDivision</a:t>
            </a:r>
            <a:r>
              <a:rPr lang="en-US" dirty="0"/>
              <a:t>, j / </a:t>
            </a:r>
            <a:r>
              <a:rPr lang="en-US" dirty="0" err="1"/>
              <a:t>iVDivision</a:t>
            </a:r>
            <a:r>
              <a:rPr lang="en-US" dirty="0"/>
              <a:t>)[1]</a:t>
            </a:r>
          </a:p>
          <a:p>
            <a:r>
              <a:rPr lang="en-US" dirty="0"/>
              <a:t>        </a:t>
            </a:r>
            <a:r>
              <a:rPr lang="en-US" dirty="0" err="1"/>
              <a:t>frameB</a:t>
            </a:r>
            <a:r>
              <a:rPr lang="en-US" dirty="0"/>
              <a:t> = </a:t>
            </a:r>
            <a:r>
              <a:rPr lang="en-US" dirty="0" err="1"/>
              <a:t>iSurface.</a:t>
            </a:r>
            <a:r>
              <a:rPr lang="en-US" dirty="0" err="1">
                <a:solidFill>
                  <a:srgbClr val="0000FF"/>
                </a:solidFill>
              </a:rPr>
              <a:t>FrameAt</a:t>
            </a:r>
            <a:r>
              <a:rPr lang="en-US" dirty="0"/>
              <a:t>((</a:t>
            </a:r>
            <a:r>
              <a:rPr lang="en-US" dirty="0" err="1"/>
              <a:t>i</a:t>
            </a:r>
            <a:r>
              <a:rPr lang="en-US" dirty="0"/>
              <a:t> + 1) / </a:t>
            </a:r>
            <a:r>
              <a:rPr lang="en-US" dirty="0" err="1"/>
              <a:t>iUDivision</a:t>
            </a:r>
            <a:r>
              <a:rPr lang="en-US" dirty="0"/>
              <a:t>, j / </a:t>
            </a:r>
            <a:r>
              <a:rPr lang="en-US" dirty="0" err="1"/>
              <a:t>iVDivision</a:t>
            </a:r>
            <a:r>
              <a:rPr lang="en-US" dirty="0"/>
              <a:t>)[1]</a:t>
            </a:r>
          </a:p>
          <a:p>
            <a:r>
              <a:rPr lang="en-US" dirty="0"/>
              <a:t>        </a:t>
            </a:r>
            <a:r>
              <a:rPr lang="en-US" dirty="0" err="1"/>
              <a:t>frameC</a:t>
            </a:r>
            <a:r>
              <a:rPr lang="en-US" dirty="0"/>
              <a:t> = </a:t>
            </a:r>
            <a:r>
              <a:rPr lang="en-US" dirty="0" err="1"/>
              <a:t>iSurface.</a:t>
            </a:r>
            <a:r>
              <a:rPr lang="en-US" dirty="0" err="1">
                <a:solidFill>
                  <a:srgbClr val="0000FF"/>
                </a:solidFill>
              </a:rPr>
              <a:t>FrameAt</a:t>
            </a:r>
            <a:r>
              <a:rPr lang="en-US" dirty="0"/>
              <a:t>((</a:t>
            </a:r>
            <a:r>
              <a:rPr lang="en-US" dirty="0" err="1"/>
              <a:t>i</a:t>
            </a:r>
            <a:r>
              <a:rPr lang="en-US" dirty="0"/>
              <a:t> + 1) / </a:t>
            </a:r>
            <a:r>
              <a:rPr lang="en-US" dirty="0" err="1"/>
              <a:t>iUDivision</a:t>
            </a:r>
            <a:r>
              <a:rPr lang="en-US" dirty="0"/>
              <a:t>, (j + 1) / </a:t>
            </a:r>
            <a:r>
              <a:rPr lang="en-US" dirty="0" err="1"/>
              <a:t>iVDivision</a:t>
            </a:r>
            <a:r>
              <a:rPr lang="en-US" dirty="0"/>
              <a:t>)[1]</a:t>
            </a:r>
          </a:p>
          <a:p>
            <a:r>
              <a:rPr lang="en-US" dirty="0"/>
              <a:t>        </a:t>
            </a:r>
            <a:r>
              <a:rPr lang="en-US" dirty="0" err="1"/>
              <a:t>frameD</a:t>
            </a:r>
            <a:r>
              <a:rPr lang="en-US" dirty="0"/>
              <a:t> = </a:t>
            </a:r>
            <a:r>
              <a:rPr lang="en-US" dirty="0" err="1"/>
              <a:t>iSurface.</a:t>
            </a:r>
            <a:r>
              <a:rPr lang="en-US" dirty="0" err="1">
                <a:solidFill>
                  <a:srgbClr val="0000FF"/>
                </a:solidFill>
              </a:rPr>
              <a:t>FrameAt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/ </a:t>
            </a:r>
            <a:r>
              <a:rPr lang="en-US" dirty="0" err="1"/>
              <a:t>iUDivision</a:t>
            </a:r>
            <a:r>
              <a:rPr lang="en-US" dirty="0"/>
              <a:t>, (j + 1) / </a:t>
            </a:r>
            <a:r>
              <a:rPr lang="en-US" dirty="0" err="1"/>
              <a:t>iVDivision</a:t>
            </a:r>
            <a:r>
              <a:rPr lang="en-US" dirty="0"/>
              <a:t>)[1]</a:t>
            </a:r>
          </a:p>
          <a:p>
            <a:r>
              <a:rPr lang="en-US" dirty="0"/>
              <a:t>        </a:t>
            </a:r>
            <a:r>
              <a:rPr lang="en-US" dirty="0" err="1"/>
              <a:t>componentSurfaces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CreateComponentSurfaces</a:t>
            </a:r>
            <a:r>
              <a:rPr lang="en-US" dirty="0"/>
              <a:t>(</a:t>
            </a:r>
            <a:r>
              <a:rPr lang="en-US" dirty="0" err="1"/>
              <a:t>frameA</a:t>
            </a:r>
            <a:r>
              <a:rPr lang="en-US" dirty="0"/>
              <a:t>, </a:t>
            </a:r>
            <a:r>
              <a:rPr lang="en-US" dirty="0" err="1"/>
              <a:t>frameB</a:t>
            </a:r>
            <a:r>
              <a:rPr lang="en-US" dirty="0"/>
              <a:t>, </a:t>
            </a:r>
            <a:r>
              <a:rPr lang="en-US" dirty="0" err="1"/>
              <a:t>frameC</a:t>
            </a:r>
            <a:r>
              <a:rPr lang="en-US" dirty="0"/>
              <a:t>, </a:t>
            </a:r>
            <a:r>
              <a:rPr lang="en-US" dirty="0" err="1"/>
              <a:t>frameD</a:t>
            </a:r>
            <a:r>
              <a:rPr lang="en-US" dirty="0"/>
              <a:t>, 1.5)</a:t>
            </a:r>
          </a:p>
          <a:p>
            <a:r>
              <a:rPr lang="en-US" dirty="0"/>
              <a:t>        </a:t>
            </a:r>
            <a:r>
              <a:rPr lang="en-US" dirty="0" err="1"/>
              <a:t>allSurfaces.</a:t>
            </a:r>
            <a:r>
              <a:rPr lang="en-US" dirty="0" err="1">
                <a:solidFill>
                  <a:srgbClr val="0000FF"/>
                </a:solidFill>
              </a:rPr>
              <a:t>extend</a:t>
            </a:r>
            <a:r>
              <a:rPr lang="en-US" dirty="0"/>
              <a:t>(</a:t>
            </a:r>
            <a:r>
              <a:rPr lang="en-US" dirty="0" err="1"/>
              <a:t>componentSurfaces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</a:p>
          <a:p>
            <a:r>
              <a:rPr lang="en-US" dirty="0" err="1"/>
              <a:t>oGeometry</a:t>
            </a:r>
            <a:r>
              <a:rPr lang="en-US" dirty="0"/>
              <a:t> = </a:t>
            </a:r>
            <a:r>
              <a:rPr lang="en-US" dirty="0" err="1"/>
              <a:t>allSurfaces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24269" y="2753789"/>
            <a:ext cx="9981456" cy="1350422"/>
          </a:xfrm>
        </p:spPr>
        <p:txBody>
          <a:bodyPr/>
          <a:lstStyle/>
          <a:p>
            <a:pPr algn="ctr"/>
            <a:r>
              <a:rPr lang="en-US" sz="7000" dirty="0" err="1"/>
              <a:t>Breps</a:t>
            </a:r>
            <a:br>
              <a:rPr lang="en-US" sz="7000" dirty="0"/>
            </a:br>
            <a:br>
              <a:rPr lang="en-US" sz="7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1520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9E8B4C-5B89-49C0-AEBE-65B63642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Brep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876D2-3AAC-4343-AACF-E3D5DF98CE34}"/>
              </a:ext>
            </a:extLst>
          </p:cNvPr>
          <p:cNvSpPr txBox="1"/>
          <p:nvPr/>
        </p:nvSpPr>
        <p:spPr>
          <a:xfrm>
            <a:off x="694722" y="1157863"/>
            <a:ext cx="9981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Brep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is a collection of (optionally trimmed) surfaces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17F5105-2F8D-4E42-9867-F129C345EA76}"/>
              </a:ext>
            </a:extLst>
          </p:cNvPr>
          <p:cNvSpPr txBox="1">
            <a:spLocks/>
          </p:cNvSpPr>
          <p:nvPr/>
        </p:nvSpPr>
        <p:spPr>
          <a:xfrm>
            <a:off x="513030" y="1636295"/>
            <a:ext cx="11111795" cy="47236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# Assume that </a:t>
            </a:r>
            <a:r>
              <a:rPr lang="en-US" dirty="0" err="1">
                <a:solidFill>
                  <a:srgbClr val="00B050"/>
                </a:solidFill>
              </a:rPr>
              <a:t>myBrep</a:t>
            </a:r>
            <a:r>
              <a:rPr lang="en-US" dirty="0">
                <a:solidFill>
                  <a:srgbClr val="00B050"/>
                </a:solidFill>
              </a:rPr>
              <a:t> is a variable that stores an object of data type </a:t>
            </a:r>
            <a:r>
              <a:rPr lang="en-US" dirty="0" err="1">
                <a:solidFill>
                  <a:srgbClr val="00B050"/>
                </a:solidFill>
              </a:rPr>
              <a:t>Brep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# Get the number of surfaces that contained inside the </a:t>
            </a:r>
            <a:r>
              <a:rPr lang="en-US" dirty="0" err="1">
                <a:solidFill>
                  <a:srgbClr val="00B050"/>
                </a:solidFill>
              </a:rPr>
              <a:t>brep</a:t>
            </a:r>
            <a:r>
              <a:rPr lang="en-US" dirty="0">
                <a:solidFill>
                  <a:srgbClr val="00B050"/>
                </a:solidFill>
              </a:rPr>
              <a:t> object</a:t>
            </a:r>
          </a:p>
          <a:p>
            <a:r>
              <a:rPr lang="en-US" dirty="0">
                <a:solidFill>
                  <a:srgbClr val="0070C0"/>
                </a:solidFill>
              </a:rPr>
              <a:t>print</a:t>
            </a:r>
            <a:r>
              <a:rPr lang="en-US" dirty="0"/>
              <a:t> </a:t>
            </a:r>
            <a:r>
              <a:rPr lang="en-US" dirty="0" err="1"/>
              <a:t>myBrep.Surfaces.Count</a:t>
            </a:r>
            <a:r>
              <a:rPr lang="en-US" dirty="0"/>
              <a:t> 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# Retrieve a specific surface from the </a:t>
            </a:r>
            <a:r>
              <a:rPr lang="en-US" dirty="0" err="1">
                <a:solidFill>
                  <a:srgbClr val="00B050"/>
                </a:solidFill>
              </a:rPr>
              <a:t>brep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/>
              <a:t>mySurface</a:t>
            </a:r>
            <a:r>
              <a:rPr lang="en-US" dirty="0"/>
              <a:t> = </a:t>
            </a:r>
            <a:r>
              <a:rPr lang="en-US" dirty="0" err="1"/>
              <a:t>myBrep.Surfaces</a:t>
            </a:r>
            <a:r>
              <a:rPr lang="en-US" dirty="0"/>
              <a:t>[0]</a:t>
            </a:r>
          </a:p>
        </p:txBody>
      </p:sp>
    </p:spTree>
    <p:extLst>
      <p:ext uri="{BB962C8B-B14F-4D97-AF65-F5344CB8AC3E}">
        <p14:creationId xmlns:p14="http://schemas.microsoft.com/office/powerpoint/2010/main" val="23101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9E8B4C-5B89-49C0-AEBE-65B63642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Brep</a:t>
            </a:r>
            <a:r>
              <a:rPr lang="en-US" dirty="0"/>
              <a:t>: Create loft surfaces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876D2-3AAC-4343-AACF-E3D5DF98CE34}"/>
              </a:ext>
            </a:extLst>
          </p:cNvPr>
          <p:cNvSpPr txBox="1"/>
          <p:nvPr/>
        </p:nvSpPr>
        <p:spPr>
          <a:xfrm>
            <a:off x="694722" y="1157863"/>
            <a:ext cx="9981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Brep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is a collection of (optionally trimmed) surfaces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17F5105-2F8D-4E42-9867-F129C345EA76}"/>
              </a:ext>
            </a:extLst>
          </p:cNvPr>
          <p:cNvSpPr txBox="1">
            <a:spLocks/>
          </p:cNvSpPr>
          <p:nvPr/>
        </p:nvSpPr>
        <p:spPr>
          <a:xfrm>
            <a:off x="513030" y="1636295"/>
            <a:ext cx="11111795" cy="47236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Rhino.Geometry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rg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# Assume that </a:t>
            </a:r>
            <a:r>
              <a:rPr lang="en-US" dirty="0" err="1">
                <a:solidFill>
                  <a:srgbClr val="00B050"/>
                </a:solidFill>
              </a:rPr>
              <a:t>myCurves</a:t>
            </a:r>
            <a:r>
              <a:rPr lang="en-US" dirty="0">
                <a:solidFill>
                  <a:srgbClr val="00B050"/>
                </a:solidFill>
              </a:rPr>
              <a:t> is a list of objects of type Curve</a:t>
            </a:r>
            <a:endParaRPr lang="en-US" dirty="0"/>
          </a:p>
          <a:p>
            <a:endParaRPr lang="en-GB" dirty="0"/>
          </a:p>
          <a:p>
            <a:r>
              <a:rPr lang="en-GB" dirty="0" err="1"/>
              <a:t>breps</a:t>
            </a:r>
            <a:r>
              <a:rPr lang="en-GB" dirty="0"/>
              <a:t> = </a:t>
            </a:r>
            <a:r>
              <a:rPr lang="en-GB" dirty="0" err="1"/>
              <a:t>rg.</a:t>
            </a:r>
            <a:r>
              <a:rPr lang="en-GB" dirty="0" err="1">
                <a:solidFill>
                  <a:srgbClr val="0070C0"/>
                </a:solidFill>
              </a:rPr>
              <a:t>Brep</a:t>
            </a:r>
            <a:r>
              <a:rPr lang="en-GB" dirty="0" err="1"/>
              <a:t>.</a:t>
            </a:r>
            <a:r>
              <a:rPr lang="en-GB" dirty="0" err="1">
                <a:solidFill>
                  <a:srgbClr val="0000FF"/>
                </a:solidFill>
              </a:rPr>
              <a:t>CreateFromLoft</a:t>
            </a:r>
            <a:r>
              <a:rPr lang="en-GB" dirty="0"/>
              <a:t>(</a:t>
            </a:r>
            <a:r>
              <a:rPr lang="en-GB" dirty="0" err="1"/>
              <a:t>myCurves</a:t>
            </a:r>
            <a:r>
              <a:rPr lang="en-GB" dirty="0"/>
              <a:t>, rg.</a:t>
            </a:r>
            <a:r>
              <a:rPr lang="en-GB" dirty="0">
                <a:solidFill>
                  <a:srgbClr val="0070C0"/>
                </a:solidFill>
              </a:rPr>
              <a:t>Point3d</a:t>
            </a:r>
            <a:r>
              <a:rPr lang="en-GB" dirty="0"/>
              <a:t>.Unset, rg.</a:t>
            </a:r>
            <a:r>
              <a:rPr lang="en-GB" dirty="0">
                <a:solidFill>
                  <a:srgbClr val="0070C0"/>
                </a:solidFill>
              </a:rPr>
              <a:t>Point3d</a:t>
            </a:r>
            <a:r>
              <a:rPr lang="en-GB" dirty="0"/>
              <a:t>.Unset, </a:t>
            </a:r>
            <a:r>
              <a:rPr lang="en-GB" dirty="0">
                <a:solidFill>
                  <a:srgbClr val="FF0000"/>
                </a:solidFill>
              </a:rPr>
              <a:t>\</a:t>
            </a:r>
            <a:r>
              <a:rPr lang="en-GB" dirty="0"/>
              <a:t> </a:t>
            </a:r>
            <a:r>
              <a:rPr lang="en-GB" dirty="0" err="1"/>
              <a:t>rg.</a:t>
            </a:r>
            <a:r>
              <a:rPr lang="en-GB" dirty="0" err="1">
                <a:solidFill>
                  <a:srgbClr val="0070C0"/>
                </a:solidFill>
              </a:rPr>
              <a:t>LoftType</a:t>
            </a:r>
            <a:r>
              <a:rPr lang="en-GB" dirty="0" err="1"/>
              <a:t>.Normal</a:t>
            </a:r>
            <a:r>
              <a:rPr lang="en-GB" dirty="0"/>
              <a:t>, </a:t>
            </a:r>
            <a:r>
              <a:rPr lang="en-GB" dirty="0">
                <a:solidFill>
                  <a:srgbClr val="0000FF"/>
                </a:solidFill>
              </a:rPr>
              <a:t>False</a:t>
            </a:r>
            <a:r>
              <a:rPr lang="en-GB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#</a:t>
            </a:r>
            <a:r>
              <a:rPr lang="en-GB" dirty="0">
                <a:solidFill>
                  <a:srgbClr val="00B050"/>
                </a:solidFill>
              </a:rPr>
              <a:t> The static method </a:t>
            </a:r>
            <a:r>
              <a:rPr lang="en-GB" dirty="0" err="1">
                <a:solidFill>
                  <a:srgbClr val="00B050"/>
                </a:solidFill>
              </a:rPr>
              <a:t>CreateFromLoft</a:t>
            </a:r>
            <a:r>
              <a:rPr lang="en-GB" dirty="0">
                <a:solidFill>
                  <a:srgbClr val="00B050"/>
                </a:solidFill>
              </a:rPr>
              <a:t> actually returns an array of </a:t>
            </a:r>
            <a:r>
              <a:rPr lang="en-GB" dirty="0" err="1">
                <a:solidFill>
                  <a:srgbClr val="00B050"/>
                </a:solidFill>
              </a:rPr>
              <a:t>Brep</a:t>
            </a:r>
            <a:r>
              <a:rPr lang="en-GB" dirty="0">
                <a:solidFill>
                  <a:srgbClr val="00B050"/>
                </a:solidFill>
              </a:rPr>
              <a:t> objects</a:t>
            </a:r>
          </a:p>
          <a:p>
            <a:r>
              <a:rPr lang="en-US" dirty="0">
                <a:solidFill>
                  <a:srgbClr val="00B050"/>
                </a:solidFill>
              </a:rPr>
              <a:t>#</a:t>
            </a:r>
            <a:r>
              <a:rPr lang="en-GB" dirty="0">
                <a:solidFill>
                  <a:srgbClr val="00B050"/>
                </a:solidFill>
              </a:rPr>
              <a:t> If we are confident that we will get only one </a:t>
            </a:r>
            <a:r>
              <a:rPr lang="en-GB" dirty="0" err="1">
                <a:solidFill>
                  <a:srgbClr val="00B050"/>
                </a:solidFill>
              </a:rPr>
              <a:t>brep</a:t>
            </a:r>
            <a:r>
              <a:rPr lang="en-GB" dirty="0">
                <a:solidFill>
                  <a:srgbClr val="00B050"/>
                </a:solidFill>
              </a:rPr>
              <a:t>, which contains only one surface, ... # ... then we can retrieve that surface using the square-bracket operator</a:t>
            </a:r>
          </a:p>
          <a:p>
            <a:endParaRPr lang="en-GB" dirty="0"/>
          </a:p>
          <a:p>
            <a:r>
              <a:rPr lang="en-GB" dirty="0" err="1"/>
              <a:t>myLoftSurface</a:t>
            </a:r>
            <a:r>
              <a:rPr lang="en-GB" dirty="0"/>
              <a:t> = </a:t>
            </a:r>
            <a:r>
              <a:rPr lang="en-GB" dirty="0" err="1"/>
              <a:t>breps</a:t>
            </a:r>
            <a:r>
              <a:rPr lang="en-GB" dirty="0"/>
              <a:t>[0].Surfaces[0]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29765" y="2598667"/>
            <a:ext cx="9981456" cy="1350422"/>
          </a:xfrm>
        </p:spPr>
        <p:txBody>
          <a:bodyPr/>
          <a:lstStyle/>
          <a:p>
            <a:pPr algn="ctr"/>
            <a:r>
              <a:rPr lang="en-US" sz="8000" dirty="0"/>
              <a:t>Tuples</a:t>
            </a:r>
          </a:p>
        </p:txBody>
      </p:sp>
    </p:spTree>
    <p:extLst>
      <p:ext uri="{BB962C8B-B14F-4D97-AF65-F5344CB8AC3E}">
        <p14:creationId xmlns:p14="http://schemas.microsoft.com/office/powerpoint/2010/main" val="7928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43532" y="2893004"/>
            <a:ext cx="9981456" cy="1350422"/>
          </a:xfrm>
        </p:spPr>
        <p:txBody>
          <a:bodyPr/>
          <a:lstStyle/>
          <a:p>
            <a:pPr algn="ctr"/>
            <a:r>
              <a:rPr lang="en-US" sz="6000" dirty="0"/>
              <a:t>Meshes</a:t>
            </a:r>
          </a:p>
        </p:txBody>
      </p:sp>
    </p:spTree>
    <p:extLst>
      <p:ext uri="{BB962C8B-B14F-4D97-AF65-F5344CB8AC3E}">
        <p14:creationId xmlns:p14="http://schemas.microsoft.com/office/powerpoint/2010/main" val="329663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mesh?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665747" y="1081682"/>
            <a:ext cx="5061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Mesh is a general way to describe arbitrary 3D shape using ONLY polygons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mesh can contains only triangular faces, quad faces, or polygonal faces, or a mixture of these things</a:t>
            </a:r>
          </a:p>
        </p:txBody>
      </p:sp>
      <p:pic>
        <p:nvPicPr>
          <p:cNvPr id="2050" name="Picture 2" descr="http://www.cs.mun.ca/~omeruvia/philosophy/images/BunnyWire.gif">
            <a:extLst>
              <a:ext uri="{FF2B5EF4-FFF2-40B4-BE49-F238E27FC236}">
                <a16:creationId xmlns:a16="http://schemas.microsoft.com/office/drawing/2014/main" id="{DB1F91A3-C3BB-44B2-938E-2DC4B2BF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40" y="2848445"/>
            <a:ext cx="2957569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log.evolute.at/wp-content/uploads/2015/04/tmap_quadmesh.png">
            <a:extLst>
              <a:ext uri="{FF2B5EF4-FFF2-40B4-BE49-F238E27FC236}">
                <a16:creationId xmlns:a16="http://schemas.microsoft.com/office/drawing/2014/main" id="{1174CFFD-3039-4E07-BA0F-C96F9B00C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55" y="2097345"/>
            <a:ext cx="6517822" cy="463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EBEA30-D9FD-4758-97EC-0D47D532BF48}"/>
              </a:ext>
            </a:extLst>
          </p:cNvPr>
          <p:cNvSpPr txBox="1"/>
          <p:nvPr/>
        </p:nvSpPr>
        <p:spPr>
          <a:xfrm>
            <a:off x="6277835" y="1081682"/>
            <a:ext cx="5248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Note: smooth shading can be applied on a mesh so that it appears to be smooth when being displayed/rendered. But the underlying geometry is </a:t>
            </a:r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still polygonal 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(which is usually evident when looking at the silhouette of the model)</a:t>
            </a:r>
          </a:p>
        </p:txBody>
      </p:sp>
    </p:spTree>
    <p:extLst>
      <p:ext uri="{BB962C8B-B14F-4D97-AF65-F5344CB8AC3E}">
        <p14:creationId xmlns:p14="http://schemas.microsoft.com/office/powerpoint/2010/main" val="41127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in computational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665747" y="1102890"/>
            <a:ext cx="10716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computational design, meshes are useful not only because they can describe arbitrary shapes. But also because they explicitly contains topological  information (which vertex connects to which vertex), which makes them a good tool for certain kinds of computational design logic (e.g. panels, truss, plates, etc.)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3B63F-1997-4658-B251-C80D04E7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4360"/>
            <a:ext cx="3715270" cy="2560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BCD66F-2950-4237-A798-CE192D9E2AFE}"/>
              </a:ext>
            </a:extLst>
          </p:cNvPr>
          <p:cNvSpPr txBox="1"/>
          <p:nvPr/>
        </p:nvSpPr>
        <p:spPr>
          <a:xfrm>
            <a:off x="892876" y="5985812"/>
            <a:ext cx="26694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Triangular mesh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A2956-8993-4177-8F13-06F2AED2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40" y="3194360"/>
            <a:ext cx="4071557" cy="256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970A49-D675-4C9D-B6C3-DAF5487BB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577" y="3194360"/>
            <a:ext cx="4153423" cy="257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763381-B03D-4056-ABA9-997AC443A6A7}"/>
              </a:ext>
            </a:extLst>
          </p:cNvPr>
          <p:cNvSpPr txBox="1"/>
          <p:nvPr/>
        </p:nvSpPr>
        <p:spPr>
          <a:xfrm>
            <a:off x="4363088" y="5900024"/>
            <a:ext cx="3073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Generate intermediate geometries based on the triangular faces and their inter-relationship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A1667-6C5D-473E-B2C9-87669F5D9023}"/>
              </a:ext>
            </a:extLst>
          </p:cNvPr>
          <p:cNvSpPr txBox="1"/>
          <p:nvPr/>
        </p:nvSpPr>
        <p:spPr>
          <a:xfrm>
            <a:off x="8780550" y="5900024"/>
            <a:ext cx="2669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Generate final architectural design 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6A822-29C4-4FEC-B3DB-0F49792857A2}"/>
              </a:ext>
            </a:extLst>
          </p:cNvPr>
          <p:cNvSpPr txBox="1"/>
          <p:nvPr/>
        </p:nvSpPr>
        <p:spPr>
          <a:xfrm>
            <a:off x="502754" y="2721793"/>
            <a:ext cx="10716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ICD/ITKE Research Pavilion 2015-2016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FB60775-5179-4965-AB06-578FCBE95846}"/>
              </a:ext>
            </a:extLst>
          </p:cNvPr>
          <p:cNvSpPr/>
          <p:nvPr/>
        </p:nvSpPr>
        <p:spPr>
          <a:xfrm>
            <a:off x="3019426" y="6147394"/>
            <a:ext cx="1085850" cy="191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914D5E6-0541-465F-B792-3297F95F6B26}"/>
              </a:ext>
            </a:extLst>
          </p:cNvPr>
          <p:cNvSpPr/>
          <p:nvPr/>
        </p:nvSpPr>
        <p:spPr>
          <a:xfrm>
            <a:off x="7565794" y="6161707"/>
            <a:ext cx="1085850" cy="1911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2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1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Meshes in Rhino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713873" y="1179654"/>
            <a:ext cx="1076425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 Computer Graphics, there exist many methods and variations to describe a mesh. Rhino uses one of these.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(Rhino) mesh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contains: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list of vertices (each of which is a Point3f object)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list of </a:t>
            </a:r>
            <a:r>
              <a:rPr lang="en-US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MeshFace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objects, each of which contains three (or four) integers that specify the indices of the vertices that make up the triangular (or quad) face.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sidedness of each face on </a:t>
            </a:r>
            <a:r>
              <a: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order of the vertices (clockwise vs. counter-clockwise)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EF4FE-DCB5-4FF7-B8AB-D7F461C2F8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180326"/>
            <a:ext cx="9144000" cy="33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8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87" y="242286"/>
            <a:ext cx="9981456" cy="585497"/>
          </a:xfrm>
        </p:spPr>
        <p:txBody>
          <a:bodyPr/>
          <a:lstStyle/>
          <a:p>
            <a:r>
              <a:rPr lang="en-US" sz="3000" dirty="0"/>
              <a:t>Example: Creating a mesh from scratch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570687" y="953085"/>
            <a:ext cx="1076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open file </a:t>
            </a:r>
            <a:r>
              <a:rPr lang="en-US" sz="2000" i="1" dirty="0">
                <a:solidFill>
                  <a:srgbClr val="C00000"/>
                </a:solidFill>
                <a:latin typeface="Iosevka" panose="02000509000000000000" pitchFamily="49" charset="0"/>
                <a:ea typeface="Iosevka" panose="02000509000000000000" pitchFamily="49" charset="0"/>
                <a:cs typeface="Segoe UI" panose="020B0502040204020203" pitchFamily="34" charset="0"/>
              </a:rPr>
              <a:t>TetrahedronMesh.gh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D88F98-8616-44C6-BD37-FDCAC54B1679}"/>
              </a:ext>
            </a:extLst>
          </p:cNvPr>
          <p:cNvCxnSpPr>
            <a:cxnSpLocks/>
          </p:cNvCxnSpPr>
          <p:nvPr/>
        </p:nvCxnSpPr>
        <p:spPr>
          <a:xfrm>
            <a:off x="8834059" y="4976516"/>
            <a:ext cx="1649185" cy="1069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A6AC3D-CF2E-47FF-A7F9-203AC9AAF7E1}"/>
              </a:ext>
            </a:extLst>
          </p:cNvPr>
          <p:cNvCxnSpPr>
            <a:cxnSpLocks/>
          </p:cNvCxnSpPr>
          <p:nvPr/>
        </p:nvCxnSpPr>
        <p:spPr>
          <a:xfrm flipV="1">
            <a:off x="8858552" y="4486659"/>
            <a:ext cx="2204357" cy="48985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176FEB-F660-40C6-9C9A-8BD1C894BF6D}"/>
              </a:ext>
            </a:extLst>
          </p:cNvPr>
          <p:cNvCxnSpPr>
            <a:cxnSpLocks/>
          </p:cNvCxnSpPr>
          <p:nvPr/>
        </p:nvCxnSpPr>
        <p:spPr>
          <a:xfrm flipV="1">
            <a:off x="10483244" y="4486659"/>
            <a:ext cx="595993" cy="155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EB7825-F336-444D-8E85-E08E5C14508D}"/>
              </a:ext>
            </a:extLst>
          </p:cNvPr>
          <p:cNvCxnSpPr>
            <a:cxnSpLocks/>
          </p:cNvCxnSpPr>
          <p:nvPr/>
        </p:nvCxnSpPr>
        <p:spPr>
          <a:xfrm flipV="1">
            <a:off x="8834059" y="3441602"/>
            <a:ext cx="1071275" cy="1534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74F166-CB4D-4BD4-BD2C-74B66CCDE2CB}"/>
              </a:ext>
            </a:extLst>
          </p:cNvPr>
          <p:cNvCxnSpPr>
            <a:cxnSpLocks/>
          </p:cNvCxnSpPr>
          <p:nvPr/>
        </p:nvCxnSpPr>
        <p:spPr>
          <a:xfrm>
            <a:off x="9905334" y="3441602"/>
            <a:ext cx="569746" cy="2604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B663D4-C4B5-4B68-8ACF-A8153C112CFC}"/>
              </a:ext>
            </a:extLst>
          </p:cNvPr>
          <p:cNvCxnSpPr>
            <a:cxnSpLocks/>
          </p:cNvCxnSpPr>
          <p:nvPr/>
        </p:nvCxnSpPr>
        <p:spPr>
          <a:xfrm>
            <a:off x="9905334" y="3441602"/>
            <a:ext cx="1173903" cy="1045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625507" y="1454167"/>
            <a:ext cx="7147315" cy="50431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mesh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 </a:t>
            </a:r>
            <a:r>
              <a:rPr lang="en-US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Create an empty Mesh object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Manually add the vertices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mesh.Vertices.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iA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mesh.Vertices.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iB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mesh.Vertices.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iC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mesh.Vertices.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Manually add the faces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mesh.Faces.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AddFace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(2, 1, 0)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C, B, A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mesh.Faces.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AddFace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(0, 1, 3) </a:t>
            </a:r>
            <a:r>
              <a:rPr lang="en-GB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A, B, D</a:t>
            </a: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mesh.Faces.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AddFace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(1, 2, 3) </a:t>
            </a:r>
            <a:r>
              <a:rPr lang="en-GB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B, C, D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mesh.Faces.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AddFace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(2, 0, 3)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C, A, D</a:t>
            </a:r>
          </a:p>
          <a:p>
            <a:endParaRPr lang="en-GB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oMesh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mesh</a:t>
            </a:r>
          </a:p>
        </p:txBody>
      </p:sp>
      <p:sp>
        <p:nvSpPr>
          <p:cNvPr id="26" name="Rounded Rectangular Callout 10">
            <a:extLst>
              <a:ext uri="{FF2B5EF4-FFF2-40B4-BE49-F238E27FC236}">
                <a16:creationId xmlns:a16="http://schemas.microsoft.com/office/drawing/2014/main" id="{7E17B45E-5DAE-4826-B5AE-618406CF9FCA}"/>
              </a:ext>
            </a:extLst>
          </p:cNvPr>
          <p:cNvSpPr/>
          <p:nvPr/>
        </p:nvSpPr>
        <p:spPr>
          <a:xfrm>
            <a:off x="8170900" y="5266348"/>
            <a:ext cx="654995" cy="327083"/>
          </a:xfrm>
          <a:prstGeom prst="wedgeRoundRectCallout">
            <a:avLst>
              <a:gd name="adj1" fmla="val 39807"/>
              <a:gd name="adj2" fmla="val -112830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A</a:t>
            </a:r>
          </a:p>
        </p:txBody>
      </p:sp>
      <p:sp>
        <p:nvSpPr>
          <p:cNvPr id="27" name="Rounded Rectangular Callout 10">
            <a:extLst>
              <a:ext uri="{FF2B5EF4-FFF2-40B4-BE49-F238E27FC236}">
                <a16:creationId xmlns:a16="http://schemas.microsoft.com/office/drawing/2014/main" id="{7980D407-4180-4368-AB36-A00C36EC1ED8}"/>
              </a:ext>
            </a:extLst>
          </p:cNvPr>
          <p:cNvSpPr/>
          <p:nvPr/>
        </p:nvSpPr>
        <p:spPr>
          <a:xfrm>
            <a:off x="9670702" y="6146953"/>
            <a:ext cx="654995" cy="327083"/>
          </a:xfrm>
          <a:prstGeom prst="wedgeRoundRectCallout">
            <a:avLst>
              <a:gd name="adj1" fmla="val 72571"/>
              <a:gd name="adj2" fmla="val -61482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B</a:t>
            </a:r>
          </a:p>
        </p:txBody>
      </p:sp>
      <p:sp>
        <p:nvSpPr>
          <p:cNvPr id="28" name="Rounded Rectangular Callout 10">
            <a:extLst>
              <a:ext uri="{FF2B5EF4-FFF2-40B4-BE49-F238E27FC236}">
                <a16:creationId xmlns:a16="http://schemas.microsoft.com/office/drawing/2014/main" id="{5A8779ED-06A5-4CAD-96DC-6208215B687D}"/>
              </a:ext>
            </a:extLst>
          </p:cNvPr>
          <p:cNvSpPr/>
          <p:nvPr/>
        </p:nvSpPr>
        <p:spPr>
          <a:xfrm>
            <a:off x="11285882" y="4743819"/>
            <a:ext cx="654995" cy="327083"/>
          </a:xfrm>
          <a:prstGeom prst="wedgeRoundRectCallout">
            <a:avLst>
              <a:gd name="adj1" fmla="val -62759"/>
              <a:gd name="adj2" fmla="val -109978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C</a:t>
            </a:r>
          </a:p>
        </p:txBody>
      </p:sp>
      <p:sp>
        <p:nvSpPr>
          <p:cNvPr id="29" name="Rounded Rectangular Callout 10">
            <a:extLst>
              <a:ext uri="{FF2B5EF4-FFF2-40B4-BE49-F238E27FC236}">
                <a16:creationId xmlns:a16="http://schemas.microsoft.com/office/drawing/2014/main" id="{84E65BE3-0786-4AE6-ACA0-C41FEA17A087}"/>
              </a:ext>
            </a:extLst>
          </p:cNvPr>
          <p:cNvSpPr/>
          <p:nvPr/>
        </p:nvSpPr>
        <p:spPr>
          <a:xfrm>
            <a:off x="10246831" y="3222938"/>
            <a:ext cx="654995" cy="327083"/>
          </a:xfrm>
          <a:prstGeom prst="wedgeRoundRectCallout">
            <a:avLst>
              <a:gd name="adj1" fmla="val -68457"/>
              <a:gd name="adj2" fmla="val 4130"/>
              <a:gd name="adj3" fmla="val 16667"/>
            </a:avLst>
          </a:prstGeom>
          <a:solidFill>
            <a:srgbClr val="2B5F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Condensed" pitchFamily="2" charset="0"/>
                <a:ea typeface="Roboto Condensed" pitchFamily="2" charset="0"/>
              </a:rPr>
              <a:t>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CCF702-57BF-460A-B763-BEE4BE98C98F}"/>
              </a:ext>
            </a:extLst>
          </p:cNvPr>
          <p:cNvSpPr/>
          <p:nvPr/>
        </p:nvSpPr>
        <p:spPr>
          <a:xfrm>
            <a:off x="9829226" y="3389065"/>
            <a:ext cx="170876" cy="17087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E091D3-DCE6-4631-A084-A98F4F5492F3}"/>
              </a:ext>
            </a:extLst>
          </p:cNvPr>
          <p:cNvSpPr/>
          <p:nvPr/>
        </p:nvSpPr>
        <p:spPr>
          <a:xfrm>
            <a:off x="8748621" y="4912012"/>
            <a:ext cx="170876" cy="17087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54CFD7F-B1E5-4F01-BC49-73289D408C9E}"/>
              </a:ext>
            </a:extLst>
          </p:cNvPr>
          <p:cNvSpPr/>
          <p:nvPr/>
        </p:nvSpPr>
        <p:spPr>
          <a:xfrm>
            <a:off x="10403453" y="5960599"/>
            <a:ext cx="170876" cy="17087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97F02EE-8660-4906-A82E-3E6B4EE15F3A}"/>
              </a:ext>
            </a:extLst>
          </p:cNvPr>
          <p:cNvSpPr/>
          <p:nvPr/>
        </p:nvSpPr>
        <p:spPr>
          <a:xfrm>
            <a:off x="11001963" y="4401221"/>
            <a:ext cx="170876" cy="17087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10D6F791-F5A5-471E-B75E-DFF64386D360}"/>
              </a:ext>
            </a:extLst>
          </p:cNvPr>
          <p:cNvSpPr txBox="1">
            <a:spLocks/>
          </p:cNvSpPr>
          <p:nvPr/>
        </p:nvSpPr>
        <p:spPr>
          <a:xfrm>
            <a:off x="8170900" y="1466538"/>
            <a:ext cx="3183881" cy="153491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latin typeface="Iosevka" panose="02000509000000000000" pitchFamily="49" charset="0"/>
                <a:ea typeface="Iosevka" panose="02000509000000000000" pitchFamily="49" charset="0"/>
              </a:rPr>
              <a:t>INPUTS: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iA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iB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iC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Point3d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b="1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oMesh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67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26" grpId="0" animBg="1"/>
      <p:bldP spid="27" grpId="0" animBg="1"/>
      <p:bldP spid="28" grpId="0" animBg="1"/>
      <p:bldP spid="29" grpId="0" animBg="1"/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72" y="198269"/>
            <a:ext cx="9981456" cy="585497"/>
          </a:xfrm>
        </p:spPr>
        <p:txBody>
          <a:bodyPr/>
          <a:lstStyle/>
          <a:p>
            <a:r>
              <a:rPr lang="en-US" sz="3000" dirty="0"/>
              <a:t>Example: Create a mesh based on a UV surface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657" y="2019927"/>
            <a:ext cx="4425722" cy="358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98" y="2000250"/>
            <a:ext cx="4543596" cy="36088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167564" y="3706707"/>
            <a:ext cx="1526722" cy="3835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682076" y="783766"/>
            <a:ext cx="10716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build a mesh from a UV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mesh vertices are based on a 2D grid, on the UV-coordinates of the surface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(We did this routine in the previous lecture)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7779421" y="5412286"/>
            <a:ext cx="27949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Tip: Turn on Flat Shading to clearly see the polygonal faces of the result quad mesh!</a:t>
            </a:r>
          </a:p>
        </p:txBody>
      </p:sp>
    </p:spTree>
    <p:extLst>
      <p:ext uri="{BB962C8B-B14F-4D97-AF65-F5344CB8AC3E}">
        <p14:creationId xmlns:p14="http://schemas.microsoft.com/office/powerpoint/2010/main" val="123520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66</a:t>
            </a:fld>
            <a:endParaRPr lang="en-US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625506" y="521208"/>
            <a:ext cx="8689943" cy="63367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iSurface.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SetDomain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Interval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(0.0, 1.0))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iSurface.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SetDomain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(1,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Interval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(0.0, 1.0))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mesh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First, Create an empty mesh object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Create vertices for the mesh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iUDivision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+ 1):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iVDivision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+ 1):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u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/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iUDivision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v = j /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iVDivision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mesh.Vertices.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iSurface.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PointAt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(u, v))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utility function compute the vertex index knowing the row and column indices</a:t>
            </a:r>
          </a:p>
          <a:p>
            <a:r>
              <a:rPr lang="en-US" dirty="0" err="1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def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GerVertexIndex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j):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return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* 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iVDivision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+ 1) + j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Create the mesh faces. For each face, we need to obtain the indices of the four relevant vertices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iUDivision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iVDivision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v1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GerVertexIndex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j)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v2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GerVertexIndex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+ 1, j)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v3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GerVertexIndex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+ 1, j + 1)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v4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GerVertexIndex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j + 1)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mesh.Faces.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AddFace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(v1, v2, v3, v4)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mesh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Finally, output the mesh, yay!!!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10D6F791-F5A5-471E-B75E-DFF64386D360}"/>
              </a:ext>
            </a:extLst>
          </p:cNvPr>
          <p:cNvSpPr txBox="1">
            <a:spLocks/>
          </p:cNvSpPr>
          <p:nvPr/>
        </p:nvSpPr>
        <p:spPr>
          <a:xfrm>
            <a:off x="9517950" y="1254566"/>
            <a:ext cx="2537352" cy="28523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latin typeface="Iosevka" panose="02000509000000000000" pitchFamily="49" charset="0"/>
                <a:ea typeface="Iosevka" panose="02000509000000000000" pitchFamily="49" charset="0"/>
              </a:rPr>
              <a:t>INPUTS: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iSurface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Surface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iUDivision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iVDivision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b="1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625506" y="0"/>
            <a:ext cx="9981456" cy="286363"/>
          </a:xfrm>
        </p:spPr>
        <p:txBody>
          <a:bodyPr/>
          <a:lstStyle/>
          <a:p>
            <a:r>
              <a:rPr lang="en-US" sz="3000" dirty="0"/>
              <a:t>Example: Create a mesh based on a UV surface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5616234" y="649224"/>
            <a:ext cx="35302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open file </a:t>
            </a:r>
          </a:p>
          <a:p>
            <a:pPr algn="r"/>
            <a:r>
              <a:rPr lang="en-US" sz="25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UVSurfaceToMesh.gh</a:t>
            </a:r>
          </a:p>
        </p:txBody>
      </p:sp>
    </p:spTree>
    <p:extLst>
      <p:ext uri="{BB962C8B-B14F-4D97-AF65-F5344CB8AC3E}">
        <p14:creationId xmlns:p14="http://schemas.microsoft.com/office/powerpoint/2010/main" val="366427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2A219-B43E-43A2-9C89-DC8E91EBD3D4}"/>
              </a:ext>
            </a:extLst>
          </p:cNvPr>
          <p:cNvSpPr txBox="1"/>
          <p:nvPr/>
        </p:nvSpPr>
        <p:spPr>
          <a:xfrm>
            <a:off x="1301729" y="2699423"/>
            <a:ext cx="10764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previous example shows how to create a quad mesh from the UV surface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Quick exercise to do in class: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Modify the Python codes so that it produce a triangular mesh instead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(Note: there are more than one way to generate triangular pattern on the surface)</a:t>
            </a:r>
          </a:p>
        </p:txBody>
      </p:sp>
    </p:spTree>
    <p:extLst>
      <p:ext uri="{BB962C8B-B14F-4D97-AF65-F5344CB8AC3E}">
        <p14:creationId xmlns:p14="http://schemas.microsoft.com/office/powerpoint/2010/main" val="180339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68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251469" y="2786389"/>
            <a:ext cx="9981456" cy="1285221"/>
          </a:xfrm>
        </p:spPr>
        <p:txBody>
          <a:bodyPr/>
          <a:lstStyle/>
          <a:p>
            <a:pPr algn="ctr"/>
            <a:r>
              <a:rPr lang="en-US" sz="7000" dirty="0"/>
              <a:t>Vertex </a:t>
            </a:r>
            <a:r>
              <a:rPr lang="en-US" sz="7000" dirty="0" err="1"/>
              <a:t>Normals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3217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69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7490" y="267889"/>
            <a:ext cx="9981456" cy="637367"/>
          </a:xfrm>
        </p:spPr>
        <p:txBody>
          <a:bodyPr/>
          <a:lstStyle/>
          <a:p>
            <a:r>
              <a:rPr lang="en-US" sz="3000" dirty="0"/>
              <a:t>Vertex </a:t>
            </a:r>
            <a:r>
              <a:rPr lang="en-US" sz="3000" dirty="0" err="1"/>
              <a:t>normals</a:t>
            </a:r>
            <a:endParaRPr lang="en-US" sz="30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5109237" y="1602245"/>
            <a:ext cx="531647" cy="11270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399156" y="1602245"/>
            <a:ext cx="213329" cy="10234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631063" y="2644096"/>
            <a:ext cx="1753515" cy="72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84578" y="2644096"/>
            <a:ext cx="1402491" cy="5940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128795" y="2714220"/>
            <a:ext cx="1502269" cy="11119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5524073" y="2607230"/>
            <a:ext cx="213980" cy="2139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77588" y="2537106"/>
            <a:ext cx="213980" cy="2139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01769" y="3749259"/>
            <a:ext cx="213980" cy="2139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680080" y="3131161"/>
            <a:ext cx="213980" cy="21398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479418" y="2751086"/>
            <a:ext cx="400511" cy="519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447914" y="2025498"/>
            <a:ext cx="41275" cy="646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106462" y="2267376"/>
            <a:ext cx="249842" cy="663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13527" y="1952372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face normal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65043" y="1637635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face normal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42247" y="2372622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face normal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79418" y="1259836"/>
            <a:ext cx="12170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vertex normal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00269" y="1260331"/>
            <a:ext cx="12170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vertex normal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860572" y="4095086"/>
            <a:ext cx="10764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Each mesh face has a normal vector, obviously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But we can also define a normal vector for each </a:t>
            </a:r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vertex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vertex normal is the average of the surrounding face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vertex normal approximates the orientation of the surface (recall that a mesh is a discreet way to represent a continuous, usually smooth surface)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(Just FYI, The smooth shading algorithm uses the vertex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to make the surface appear smooth when displayed) </a:t>
            </a:r>
          </a:p>
        </p:txBody>
      </p:sp>
    </p:spTree>
    <p:extLst>
      <p:ext uri="{BB962C8B-B14F-4D97-AF65-F5344CB8AC3E}">
        <p14:creationId xmlns:p14="http://schemas.microsoft.com/office/powerpoint/2010/main" val="17391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tuple?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1" y="1224826"/>
            <a:ext cx="9908367" cy="599041"/>
          </a:xfrm>
        </p:spPr>
        <p:txBody>
          <a:bodyPr>
            <a:normAutofit/>
          </a:bodyPr>
          <a:lstStyle/>
          <a:p>
            <a:r>
              <a:rPr lang="en-US"/>
              <a:t>A tuple let us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pack</a:t>
            </a:r>
            <a:r>
              <a:rPr lang="en-US"/>
              <a:t> related data into a single item in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structurally fixed</a:t>
            </a:r>
            <a:r>
              <a:rPr lang="en-US"/>
              <a:t>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963109" y="2666184"/>
            <a:ext cx="3963455" cy="132243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firstName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"John"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lastName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"Clarks"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birthYear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1988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profession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"Architecture"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63108" y="5022603"/>
            <a:ext cx="6445399" cy="4515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john =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"John"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"Clarks"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1988,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"Architecture"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963108" y="2200138"/>
            <a:ext cx="2451897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Without using tuple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963108" y="4556557"/>
            <a:ext cx="1554181" cy="46604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tuple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3776" y="5644334"/>
            <a:ext cx="9908367" cy="59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Here we have a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quadruple</a:t>
            </a:r>
            <a:r>
              <a:rPr lang="en-US"/>
              <a:t> (a tuple of 4 elements)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43775" y="5961531"/>
            <a:ext cx="9908367" cy="48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Obviously we can also have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pairs</a:t>
            </a:r>
            <a:r>
              <a:rPr lang="en-US"/>
              <a:t>,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triples</a:t>
            </a:r>
            <a:r>
              <a:rPr lang="en-US"/>
              <a:t>,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quintuple</a:t>
            </a:r>
            <a:r>
              <a:rPr lang="en-US"/>
              <a:t>,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sextuple</a:t>
            </a:r>
            <a:r>
              <a:rPr lang="en-US"/>
              <a:t>, </a:t>
            </a:r>
            <a:r>
              <a:rPr lang="en-US" err="1"/>
              <a:t>etc</a:t>
            </a:r>
            <a:r>
              <a:rPr lang="en-US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8902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9" grpId="0" animBg="1"/>
      <p:bldP spid="10" grpId="0" animBg="1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70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7490" y="267889"/>
            <a:ext cx="9981456" cy="637367"/>
          </a:xfrm>
        </p:spPr>
        <p:txBody>
          <a:bodyPr/>
          <a:lstStyle/>
          <a:p>
            <a:r>
              <a:rPr lang="en-US" sz="3000" dirty="0"/>
              <a:t>Compute the vertex </a:t>
            </a:r>
            <a:r>
              <a:rPr lang="en-US" sz="3000" dirty="0" err="1"/>
              <a:t>normals</a:t>
            </a:r>
            <a:endParaRPr lang="en-US" sz="3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659072" y="1020944"/>
            <a:ext cx="107642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Usually, vertex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are computed automatically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If vertex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are not available. We can simply invoke the function </a:t>
            </a:r>
            <a:r>
              <a:rPr lang="en-US" sz="2000" dirty="0" err="1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ComputeNormals</a:t>
            </a:r>
            <a:r>
              <a:rPr lang="en-US" sz="2000" dirty="0">
                <a:solidFill>
                  <a:srgbClr val="0000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access the normal (which is a Vector3f object) of each vertex using the square-bracket operator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1143245" y="2144328"/>
            <a:ext cx="8689943" cy="5408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myMesh.Normals.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ComputeNormals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387BE3A6-0CA2-49E0-B961-5A6B78B6446D}"/>
              </a:ext>
            </a:extLst>
          </p:cNvPr>
          <p:cNvSpPr txBox="1">
            <a:spLocks/>
          </p:cNvSpPr>
          <p:nvPr/>
        </p:nvSpPr>
        <p:spPr>
          <a:xfrm>
            <a:off x="1143245" y="3750170"/>
            <a:ext cx="8689943" cy="5408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firstVertexNormal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myMesh.Normals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99225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71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7490" y="267889"/>
            <a:ext cx="9981456" cy="637367"/>
          </a:xfrm>
        </p:spPr>
        <p:txBody>
          <a:bodyPr/>
          <a:lstStyle/>
          <a:p>
            <a:r>
              <a:rPr lang="en-US" sz="3000" dirty="0"/>
              <a:t>Example: Inflate a mesh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42CA31-AF47-49DD-85B8-049591F2E71D}"/>
              </a:ext>
            </a:extLst>
          </p:cNvPr>
          <p:cNvSpPr txBox="1"/>
          <p:nvPr/>
        </p:nvSpPr>
        <p:spPr>
          <a:xfrm>
            <a:off x="650908" y="1170430"/>
            <a:ext cx="10764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Inflate the Stanford bunny mesh by offsetting each vertex along its normal vector by a pre-specified amount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08042-04BD-47B2-AB7E-187EA7CA4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10" y="2743438"/>
            <a:ext cx="2671762" cy="2900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0F741-A1BD-42CC-904F-15615D95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21" y="2669972"/>
            <a:ext cx="3165024" cy="301759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27D7B3B-BE87-450D-B45B-D5EC39B36E35}"/>
              </a:ext>
            </a:extLst>
          </p:cNvPr>
          <p:cNvSpPr/>
          <p:nvPr/>
        </p:nvSpPr>
        <p:spPr>
          <a:xfrm>
            <a:off x="5053693" y="4033157"/>
            <a:ext cx="1042307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2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72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7490" y="267889"/>
            <a:ext cx="9981456" cy="637367"/>
          </a:xfrm>
        </p:spPr>
        <p:txBody>
          <a:bodyPr/>
          <a:lstStyle/>
          <a:p>
            <a:r>
              <a:rPr lang="en-US" sz="3000" dirty="0"/>
              <a:t>Example: Inflate a mesh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F07E5BC-8386-4925-A21E-AF28216AB1CF}"/>
              </a:ext>
            </a:extLst>
          </p:cNvPr>
          <p:cNvSpPr txBox="1">
            <a:spLocks/>
          </p:cNvSpPr>
          <p:nvPr/>
        </p:nvSpPr>
        <p:spPr>
          <a:xfrm>
            <a:off x="497490" y="2045856"/>
            <a:ext cx="8005147" cy="3906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iMesh.Vertices.Count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Notice that we have to "convert" from Point3f to Point3d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position = rg.</a:t>
            </a:r>
            <a:r>
              <a:rPr lang="en-GB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iMesh.Vertices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])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Notice that we have to "convert" from Vector3f to Vector3d</a:t>
            </a:r>
          </a:p>
          <a:p>
            <a:r>
              <a:rPr lang="pt-BR" dirty="0">
                <a:latin typeface="Iosevka" panose="02000509000000000000" pitchFamily="49" charset="0"/>
                <a:ea typeface="Iosevka" panose="02000509000000000000" pitchFamily="49" charset="0"/>
              </a:rPr>
              <a:t>    normal = rg.</a:t>
            </a:r>
            <a:r>
              <a:rPr lang="pt-BR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pt-BR" dirty="0">
                <a:latin typeface="Iosevka" panose="02000509000000000000" pitchFamily="49" charset="0"/>
                <a:ea typeface="Iosevka" panose="02000509000000000000" pitchFamily="49" charset="0"/>
              </a:rPr>
              <a:t>(iMesh.Normals[i])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The reason for the "conversion" is because Point3f and  Vector3d does not support math operators (e.g. + or *)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newPosition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position + normal *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iInflateDistance</a:t>
            </a:r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iMesh.Vertices.</a:t>
            </a:r>
            <a:r>
              <a:rPr lang="en-GB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SetVertex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newPosition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GB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GB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latin typeface="Iosevka" panose="02000509000000000000" pitchFamily="49" charset="0"/>
                <a:ea typeface="Iosevka" panose="02000509000000000000" pitchFamily="49" charset="0"/>
              </a:rPr>
              <a:t>iMesh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2B1C602-409D-4E8F-9C54-22DE9990239B}"/>
              </a:ext>
            </a:extLst>
          </p:cNvPr>
          <p:cNvSpPr txBox="1">
            <a:spLocks/>
          </p:cNvSpPr>
          <p:nvPr/>
        </p:nvSpPr>
        <p:spPr>
          <a:xfrm>
            <a:off x="8763970" y="1812123"/>
            <a:ext cx="3139271" cy="28523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latin typeface="Iosevka" panose="02000509000000000000" pitchFamily="49" charset="0"/>
                <a:ea typeface="Iosevka" panose="02000509000000000000" pitchFamily="49" charset="0"/>
              </a:rPr>
              <a:t>INPUTS: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Mesh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iInflateDistance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float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b="1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AC62B-74E5-4786-81BF-2B8E8D08E9F5}"/>
              </a:ext>
            </a:extLst>
          </p:cNvPr>
          <p:cNvSpPr txBox="1"/>
          <p:nvPr/>
        </p:nvSpPr>
        <p:spPr>
          <a:xfrm>
            <a:off x="554950" y="905256"/>
            <a:ext cx="353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open file </a:t>
            </a:r>
          </a:p>
          <a:p>
            <a:r>
              <a:rPr lang="en-US" sz="20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InflateMesh.gh</a:t>
            </a:r>
          </a:p>
        </p:txBody>
      </p:sp>
    </p:spTree>
    <p:extLst>
      <p:ext uri="{BB962C8B-B14F-4D97-AF65-F5344CB8AC3E}">
        <p14:creationId xmlns:p14="http://schemas.microsoft.com/office/powerpoint/2010/main" val="21846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73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251469" y="2786389"/>
            <a:ext cx="9981456" cy="1285221"/>
          </a:xfrm>
        </p:spPr>
        <p:txBody>
          <a:bodyPr/>
          <a:lstStyle/>
          <a:p>
            <a:pPr algn="ctr"/>
            <a:r>
              <a:rPr lang="en-US" sz="7000" dirty="0"/>
              <a:t>Vertex Colors</a:t>
            </a:r>
          </a:p>
        </p:txBody>
      </p:sp>
    </p:spTree>
    <p:extLst>
      <p:ext uri="{BB962C8B-B14F-4D97-AF65-F5344CB8AC3E}">
        <p14:creationId xmlns:p14="http://schemas.microsoft.com/office/powerpoint/2010/main" val="2699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A1FB8-0D0D-4D4D-BC64-71CF7430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6" y="2818351"/>
            <a:ext cx="4290648" cy="3276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A732C-BEE5-49C5-80DD-9CA38F3E079A}"/>
              </a:ext>
            </a:extLst>
          </p:cNvPr>
          <p:cNvSpPr txBox="1"/>
          <p:nvPr/>
        </p:nvSpPr>
        <p:spPr>
          <a:xfrm>
            <a:off x="441472" y="552809"/>
            <a:ext cx="10764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We can assign a color to each vertex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triangular faces will be colored by blending the colors of the three vertices, resulting in overall smooth color gradient across the face.</a:t>
            </a:r>
          </a:p>
        </p:txBody>
      </p:sp>
    </p:spTree>
    <p:extLst>
      <p:ext uri="{BB962C8B-B14F-4D97-AF65-F5344CB8AC3E}">
        <p14:creationId xmlns:p14="http://schemas.microsoft.com/office/powerpoint/2010/main" val="231378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75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7490" y="267889"/>
            <a:ext cx="9981456" cy="637367"/>
          </a:xfrm>
        </p:spPr>
        <p:txBody>
          <a:bodyPr/>
          <a:lstStyle/>
          <a:p>
            <a:r>
              <a:rPr lang="en-US" sz="3000" dirty="0"/>
              <a:t>Example: Assign random colors to mesh vertices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F07E5BC-8386-4925-A21E-AF28216AB1CF}"/>
              </a:ext>
            </a:extLst>
          </p:cNvPr>
          <p:cNvSpPr txBox="1">
            <a:spLocks/>
          </p:cNvSpPr>
          <p:nvPr/>
        </p:nvSpPr>
        <p:spPr>
          <a:xfrm>
            <a:off x="633527" y="1812123"/>
            <a:ext cx="8005147" cy="3906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from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System.Drawing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Color</a:t>
            </a: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random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range(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iMesh.Vertices.Count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red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random.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uniform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(0, 255)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green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random.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uniform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(0, 255)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blue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random.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uniform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(0, 255)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randomColor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Color.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FromArgb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(255, red, green, blue)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iMesh.VertexColors.SetColor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randomColor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2B1C602-409D-4E8F-9C54-22DE9990239B}"/>
              </a:ext>
            </a:extLst>
          </p:cNvPr>
          <p:cNvSpPr txBox="1">
            <a:spLocks/>
          </p:cNvSpPr>
          <p:nvPr/>
        </p:nvSpPr>
        <p:spPr>
          <a:xfrm>
            <a:off x="8763970" y="1812123"/>
            <a:ext cx="3139271" cy="28523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latin typeface="Iosevka" panose="02000509000000000000" pitchFamily="49" charset="0"/>
                <a:ea typeface="Iosevka" panose="02000509000000000000" pitchFamily="49" charset="0"/>
              </a:rPr>
              <a:t>INPUTS: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 Mesh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b="1" dirty="0">
                <a:latin typeface="Iosevka" panose="02000509000000000000" pitchFamily="49" charset="0"/>
                <a:ea typeface="Iosevka" panose="02000509000000000000" pitchFamily="49" charset="0"/>
              </a:rPr>
              <a:t>OUTPUTS: </a:t>
            </a: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oMesh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AC62B-74E5-4786-81BF-2B8E8D08E9F5}"/>
              </a:ext>
            </a:extLst>
          </p:cNvPr>
          <p:cNvSpPr txBox="1"/>
          <p:nvPr/>
        </p:nvSpPr>
        <p:spPr>
          <a:xfrm>
            <a:off x="554950" y="905256"/>
            <a:ext cx="353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open file </a:t>
            </a:r>
          </a:p>
          <a:p>
            <a:r>
              <a:rPr lang="en-US" sz="2000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VertexColors.gh</a:t>
            </a:r>
          </a:p>
        </p:txBody>
      </p:sp>
    </p:spTree>
    <p:extLst>
      <p:ext uri="{BB962C8B-B14F-4D97-AF65-F5344CB8AC3E}">
        <p14:creationId xmlns:p14="http://schemas.microsoft.com/office/powerpoint/2010/main" val="16382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86626" y="0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76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7490" y="267889"/>
            <a:ext cx="9981456" cy="637367"/>
          </a:xfrm>
        </p:spPr>
        <p:txBody>
          <a:bodyPr/>
          <a:lstStyle/>
          <a:p>
            <a:r>
              <a:rPr lang="en-US" sz="3000" dirty="0"/>
              <a:t>5-minute exercise:</a:t>
            </a:r>
            <a:br>
              <a:rPr lang="en-US" sz="3000" dirty="0"/>
            </a:br>
            <a:r>
              <a:rPr lang="en-US" sz="3000" dirty="0"/>
              <a:t>Assigning vertex colors based on z-coordinates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10D2A-E923-40A4-98F6-59349A6B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13" y="1884296"/>
            <a:ext cx="4404145" cy="432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5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77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251469" y="2786389"/>
            <a:ext cx="9981456" cy="1285221"/>
          </a:xfrm>
        </p:spPr>
        <p:txBody>
          <a:bodyPr/>
          <a:lstStyle/>
          <a:p>
            <a:pPr algn="ctr"/>
            <a:r>
              <a:rPr lang="en-US" sz="7000" dirty="0"/>
              <a:t>Mesh Topology</a:t>
            </a:r>
          </a:p>
        </p:txBody>
      </p:sp>
    </p:spTree>
    <p:extLst>
      <p:ext uri="{BB962C8B-B14F-4D97-AF65-F5344CB8AC3E}">
        <p14:creationId xmlns:p14="http://schemas.microsoft.com/office/powerpoint/2010/main" val="138782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AA185A-2664-49F5-991C-E6C78C05F884}"/>
              </a:ext>
            </a:extLst>
          </p:cNvPr>
          <p:cNvCxnSpPr>
            <a:stCxn id="18" idx="0"/>
          </p:cNvCxnSpPr>
          <p:nvPr/>
        </p:nvCxnSpPr>
        <p:spPr>
          <a:xfrm flipV="1">
            <a:off x="2815759" y="3531921"/>
            <a:ext cx="463494" cy="11830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7A3561-A74C-48BD-8B49-77580094D001}"/>
              </a:ext>
            </a:extLst>
          </p:cNvPr>
          <p:cNvCxnSpPr/>
          <p:nvPr/>
        </p:nvCxnSpPr>
        <p:spPr>
          <a:xfrm flipV="1">
            <a:off x="6538232" y="1952223"/>
            <a:ext cx="2085715" cy="3949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9CC1C5-EDC5-4434-B2EA-281FEA342DB9}"/>
              </a:ext>
            </a:extLst>
          </p:cNvPr>
          <p:cNvCxnSpPr>
            <a:cxnSpLocks/>
          </p:cNvCxnSpPr>
          <p:nvPr/>
        </p:nvCxnSpPr>
        <p:spPr>
          <a:xfrm>
            <a:off x="4674041" y="1707287"/>
            <a:ext cx="129550" cy="72630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30AD3E-200E-4889-91DB-6635222E71CE}"/>
              </a:ext>
            </a:extLst>
          </p:cNvPr>
          <p:cNvCxnSpPr/>
          <p:nvPr/>
        </p:nvCxnSpPr>
        <p:spPr>
          <a:xfrm>
            <a:off x="4658372" y="1693175"/>
            <a:ext cx="1879860" cy="6334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13EC88-4333-4C68-86A7-8EE9B24DD2BF}"/>
              </a:ext>
            </a:extLst>
          </p:cNvPr>
          <p:cNvCxnSpPr/>
          <p:nvPr/>
        </p:nvCxnSpPr>
        <p:spPr>
          <a:xfrm flipV="1">
            <a:off x="3282449" y="1693175"/>
            <a:ext cx="1375923" cy="18155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D679853-2CEF-4F10-9AEB-276661B5FBAE}"/>
              </a:ext>
            </a:extLst>
          </p:cNvPr>
          <p:cNvSpPr/>
          <p:nvPr/>
        </p:nvSpPr>
        <p:spPr>
          <a:xfrm>
            <a:off x="6431242" y="2219609"/>
            <a:ext cx="213980" cy="2139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076CDE-7AF2-426D-8A66-7ED71F82A15E}"/>
              </a:ext>
            </a:extLst>
          </p:cNvPr>
          <p:cNvSpPr/>
          <p:nvPr/>
        </p:nvSpPr>
        <p:spPr>
          <a:xfrm>
            <a:off x="3155423" y="3431762"/>
            <a:ext cx="213980" cy="2139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CE1D7-0F31-4FF3-9042-7105AE46BDDA}"/>
              </a:ext>
            </a:extLst>
          </p:cNvPr>
          <p:cNvSpPr/>
          <p:nvPr/>
        </p:nvSpPr>
        <p:spPr>
          <a:xfrm>
            <a:off x="8501886" y="1865802"/>
            <a:ext cx="213980" cy="2139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6B24DB-0E20-4D84-AFA3-A1FE1F785F6D}"/>
              </a:ext>
            </a:extLst>
          </p:cNvPr>
          <p:cNvSpPr/>
          <p:nvPr/>
        </p:nvSpPr>
        <p:spPr>
          <a:xfrm>
            <a:off x="2708769" y="4714970"/>
            <a:ext cx="213980" cy="2139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37521A-FFA9-4990-B09C-E4FB09D5F56B}"/>
              </a:ext>
            </a:extLst>
          </p:cNvPr>
          <p:cNvSpPr/>
          <p:nvPr/>
        </p:nvSpPr>
        <p:spPr>
          <a:xfrm>
            <a:off x="4803591" y="2806675"/>
            <a:ext cx="213980" cy="2139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44BE99-6928-463B-8F51-547A7E4B7F11}"/>
              </a:ext>
            </a:extLst>
          </p:cNvPr>
          <p:cNvSpPr/>
          <p:nvPr/>
        </p:nvSpPr>
        <p:spPr>
          <a:xfrm>
            <a:off x="4564082" y="1579129"/>
            <a:ext cx="213980" cy="21398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98328D5-52BF-4BDF-AE3F-321A68F977D6}"/>
              </a:ext>
            </a:extLst>
          </p:cNvPr>
          <p:cNvSpPr/>
          <p:nvPr/>
        </p:nvSpPr>
        <p:spPr>
          <a:xfrm>
            <a:off x="4567412" y="1585479"/>
            <a:ext cx="213980" cy="21398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B986E-B463-435F-B25E-F35A1C0CAE21}"/>
              </a:ext>
            </a:extLst>
          </p:cNvPr>
          <p:cNvSpPr txBox="1"/>
          <p:nvPr/>
        </p:nvSpPr>
        <p:spPr>
          <a:xfrm>
            <a:off x="1835460" y="5735255"/>
            <a:ext cx="1076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Key Idea: Move each vertex toward the AVERAGE of all the neighbor vertices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1DC43CD-11F3-4354-8057-074D865B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65" y="130320"/>
            <a:ext cx="9981456" cy="637367"/>
          </a:xfrm>
        </p:spPr>
        <p:txBody>
          <a:bodyPr/>
          <a:lstStyle/>
          <a:p>
            <a:r>
              <a:rPr lang="en-US" sz="3000" dirty="0"/>
              <a:t>Example: Mesh smoothing</a:t>
            </a:r>
          </a:p>
        </p:txBody>
      </p:sp>
    </p:spTree>
    <p:extLst>
      <p:ext uri="{BB962C8B-B14F-4D97-AF65-F5344CB8AC3E}">
        <p14:creationId xmlns:p14="http://schemas.microsoft.com/office/powerpoint/2010/main" val="234689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79</a:t>
            </a:fld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87965" y="130320"/>
            <a:ext cx="9981456" cy="637367"/>
          </a:xfrm>
        </p:spPr>
        <p:txBody>
          <a:bodyPr/>
          <a:lstStyle/>
          <a:p>
            <a:r>
              <a:rPr lang="en-US" sz="3000" dirty="0"/>
              <a:t>Example: Mesh smoothing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006D4EE4-8183-4D2A-9B95-AADD713DAC7A}"/>
              </a:ext>
            </a:extLst>
          </p:cNvPr>
          <p:cNvSpPr txBox="1">
            <a:spLocks/>
          </p:cNvSpPr>
          <p:nvPr/>
        </p:nvSpPr>
        <p:spPr>
          <a:xfrm>
            <a:off x="567175" y="716224"/>
            <a:ext cx="10945578" cy="62656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Rhino.Geometry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k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iIterations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smoothMesh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rg.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face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iMesh.Faces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smoothMesh.Faces.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AddFace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(face)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range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iMesh.Vertices.Count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neighborIndices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iMesh.TopologyVertices.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ConnectedTopologyVertices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averageOfNeighbors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(0.0, 0.0, 0.0)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j </a:t>
            </a:r>
            <a:r>
              <a:rPr lang="en-US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neighborIndices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averageOfNeighbors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+=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iMesh.Vertices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[j])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averageOfNeighbors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/= 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len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neighborIndices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);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smoothVertex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0.5 * rg.</a:t>
            </a:r>
            <a:r>
              <a:rPr lang="en-US" dirty="0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iMesh.Vertices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]) + 0.5 *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averageOfNeighbors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smoothMesh.Vertices.</a:t>
            </a:r>
            <a:r>
              <a:rPr lang="en-US" dirty="0" err="1">
                <a:solidFill>
                  <a:srgbClr val="0000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smoothVertex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</a:t>
            </a:r>
          </a:p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smoothMesh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oSmoothMesh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dirty="0" err="1">
                <a:latin typeface="Iosevka" panose="02000509000000000000" pitchFamily="49" charset="0"/>
                <a:ea typeface="Iosevka" panose="02000509000000000000" pitchFamily="49" charset="0"/>
              </a:rPr>
              <a:t>iMesh</a:t>
            </a:r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614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Retrieve elements from a tuple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91522" y="1482878"/>
            <a:ext cx="10728929" cy="35732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john =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“John”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“Clarks”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1988,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“Architecture”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</a:t>
            </a:r>
            <a:r>
              <a:rPr lang="en-US" sz="2000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Retrive</a:t>
            </a:r>
            <a:r>
              <a:rPr lang="en-US" sz="20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a single element, using the index operator</a:t>
            </a:r>
          </a:p>
          <a:p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birthYear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john[2]</a:t>
            </a:r>
          </a:p>
          <a:p>
            <a:r>
              <a:rPr lang="en-US" sz="2000" dirty="0">
                <a:solidFill>
                  <a:srgbClr val="0066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sz="20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birthYear</a:t>
            </a:r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john[-1]</a:t>
            </a: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</a:t>
            </a:r>
            <a:r>
              <a:rPr lang="en-US" sz="2000" dirty="0" err="1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Retrive</a:t>
            </a:r>
            <a:r>
              <a:rPr lang="en-US" sz="2000" dirty="0">
                <a:solidFill>
                  <a:srgbClr val="339933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a range of elements as a (smaller) tuple, using the slice operator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name = john[0:2]</a:t>
            </a:r>
          </a:p>
          <a:p>
            <a:r>
              <a:rPr lang="en-US" sz="2000" dirty="0">
                <a:solidFill>
                  <a:srgbClr val="0066FF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name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91522" y="5165862"/>
            <a:ext cx="10728929" cy="12108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>
                <a:latin typeface="Iosevka" panose="02000509000000000000" pitchFamily="49" charset="0"/>
                <a:ea typeface="Iosevka" panose="02000509000000000000" pitchFamily="49" charset="0"/>
              </a:rPr>
              <a:t>1988</a:t>
            </a:r>
          </a:p>
          <a:p>
            <a:r>
              <a:rPr lang="en-US" sz="2000">
                <a:latin typeface="Iosevka" panose="02000509000000000000" pitchFamily="49" charset="0"/>
                <a:ea typeface="Iosevka" panose="02000509000000000000" pitchFamily="49" charset="0"/>
              </a:rPr>
              <a:t>“Architecture”</a:t>
            </a:r>
          </a:p>
          <a:p>
            <a:r>
              <a:rPr lang="en-US" sz="2000">
                <a:latin typeface="Iosevka" panose="02000509000000000000" pitchFamily="49" charset="0"/>
                <a:ea typeface="Iosevka" panose="02000509000000000000" pitchFamily="49" charset="0"/>
              </a:rPr>
              <a:t>(“John”, “Clarks”)</a:t>
            </a:r>
          </a:p>
        </p:txBody>
      </p:sp>
    </p:spTree>
    <p:extLst>
      <p:ext uri="{BB962C8B-B14F-4D97-AF65-F5344CB8AC3E}">
        <p14:creationId xmlns:p14="http://schemas.microsoft.com/office/powerpoint/2010/main" val="98815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Nested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856845" y="1981975"/>
            <a:ext cx="10728929" cy="14892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hadid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= (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Zaha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Hadid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1950,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Architecture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sanders = (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Bernie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Sanders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1941,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Politics</a:t>
            </a:r>
            <a:r>
              <a:rPr lang="en-US" sz="2000" dirty="0">
                <a:solidFill>
                  <a:srgbClr val="EA6312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couple = (sanders, </a:t>
            </a:r>
            <a:r>
              <a:rPr lang="en-US" sz="2000" dirty="0" err="1">
                <a:latin typeface="Iosevka" panose="02000509000000000000" pitchFamily="49" charset="0"/>
                <a:ea typeface="Iosevka" panose="02000509000000000000" pitchFamily="49" charset="0"/>
              </a:rPr>
              <a:t>hadid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0687" y="1529107"/>
            <a:ext cx="9908367" cy="599041"/>
          </a:xfrm>
        </p:spPr>
        <p:txBody>
          <a:bodyPr>
            <a:normAutofit/>
          </a:bodyPr>
          <a:lstStyle/>
          <a:p>
            <a:r>
              <a:rPr lang="en-US" dirty="0"/>
              <a:t>A pair of quadruples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70687" y="943610"/>
            <a:ext cx="9981456" cy="58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i="0" kern="1200" baseline="0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/>
              <a:t>Defining tuple-within-tuple  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856844" y="3964008"/>
            <a:ext cx="10728929" cy="5430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lIns="182880" tIns="91440" rIns="182880" bIns="9144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 baseline="0">
                <a:solidFill>
                  <a:schemeClr val="tx1"/>
                </a:solidFill>
                <a:latin typeface="PragmataPro" panose="02000509030000020004" pitchFamily="49" charset="0"/>
                <a:ea typeface="+mj-ea"/>
                <a:cs typeface="PragmataPro" panose="02000509030000020004" pitchFamily="49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 couple[0][1] 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# This will print 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r>
              <a:rPr lang="en-US" sz="2000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Sanders</a:t>
            </a:r>
            <a:r>
              <a:rPr lang="en-US" dirty="0">
                <a:solidFill>
                  <a:srgbClr val="00B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"</a:t>
            </a:r>
            <a:endParaRPr lang="en-US" sz="2000" dirty="0">
              <a:solidFill>
                <a:srgbClr val="00B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US" sz="2000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7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8299</TotalTime>
  <Words>4446</Words>
  <Application>Microsoft Office PowerPoint</Application>
  <PresentationFormat>Widescreen</PresentationFormat>
  <Paragraphs>736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Courier New</vt:lpstr>
      <vt:lpstr>Calibri</vt:lpstr>
      <vt:lpstr>Segoe UI</vt:lpstr>
      <vt:lpstr>PragmataPro</vt:lpstr>
      <vt:lpstr>Iosevka</vt:lpstr>
      <vt:lpstr>Century Gothic</vt:lpstr>
      <vt:lpstr>Wingdings 3</vt:lpstr>
      <vt:lpstr>Arial</vt:lpstr>
      <vt:lpstr>Roboto Condensed</vt:lpstr>
      <vt:lpstr>Ion</vt:lpstr>
      <vt:lpstr>PowerPoint Presentation</vt:lpstr>
      <vt:lpstr>What is actually “stored” inside a variable</vt:lpstr>
      <vt:lpstr>What is actually “stored” inside a variable</vt:lpstr>
      <vt:lpstr>What is actually “stored” inside a variable</vt:lpstr>
      <vt:lpstr>How arguments are passed into a function:</vt:lpstr>
      <vt:lpstr>Tuples</vt:lpstr>
      <vt:lpstr>What is a tuple?</vt:lpstr>
      <vt:lpstr>Retrieve elements from a tuple</vt:lpstr>
      <vt:lpstr>Nested Tuples</vt:lpstr>
      <vt:lpstr>Using tuples as function inputs</vt:lpstr>
      <vt:lpstr>Lists vs. Tuples</vt:lpstr>
      <vt:lpstr>Python in Rhino</vt:lpstr>
      <vt:lpstr>Creating Rhino objects </vt:lpstr>
      <vt:lpstr>Creating a point object</vt:lpstr>
      <vt:lpstr>Saving the GUID of the Rhino object for later use</vt:lpstr>
      <vt:lpstr>Creating a line object</vt:lpstr>
      <vt:lpstr>RhinoScriptSyntax</vt:lpstr>
      <vt:lpstr>Creating a point object, using RhinoScriptSyntax library</vt:lpstr>
      <vt:lpstr>Asking for user’s input</vt:lpstr>
      <vt:lpstr>Randomness</vt:lpstr>
      <vt:lpstr>Generate random integers</vt:lpstr>
      <vt:lpstr>Generate points with random x, y coordinates</vt:lpstr>
      <vt:lpstr>Randomness does not have to be completely chaotic.  We can control randomness  in many ways </vt:lpstr>
      <vt:lpstr>Randomly offsetting 2D gridpoints</vt:lpstr>
      <vt:lpstr>Randomly offsetting grid points</vt:lpstr>
      <vt:lpstr>Randomly offsetting grid points</vt:lpstr>
      <vt:lpstr>PowerPoint Presentation</vt:lpstr>
      <vt:lpstr>Transition from “regular” to “random”</vt:lpstr>
      <vt:lpstr>Colors</vt:lpstr>
      <vt:lpstr>Creating Color  using Python</vt:lpstr>
      <vt:lpstr>Control colors algorithmically</vt:lpstr>
      <vt:lpstr>Control colors algorithmically</vt:lpstr>
      <vt:lpstr>Parametric Curves Creating curves</vt:lpstr>
      <vt:lpstr>Creating NurbsCurve: Interpolated Curve</vt:lpstr>
      <vt:lpstr>Creating NurbsCurve: Control Point Curve</vt:lpstr>
      <vt:lpstr>Control Point Curve vs. Interpolated Curve</vt:lpstr>
      <vt:lpstr>Curve Degree</vt:lpstr>
      <vt:lpstr>PowerPoint Presentation</vt:lpstr>
      <vt:lpstr>PowerPoint Presentation</vt:lpstr>
      <vt:lpstr>PowerPoint Presentation</vt:lpstr>
      <vt:lpstr>Creating Curves: LineCurve</vt:lpstr>
      <vt:lpstr>Curves Curve operations</vt:lpstr>
      <vt:lpstr>Evaluate points along a curve</vt:lpstr>
      <vt:lpstr>Other common curve operations</vt:lpstr>
      <vt:lpstr>C# Functions → Python functions</vt:lpstr>
      <vt:lpstr>Parametric Surfaces Operations on parametric surfaces </vt:lpstr>
      <vt:lpstr>Parametric surface</vt:lpstr>
      <vt:lpstr>Evaluate points on the surface</vt:lpstr>
      <vt:lpstr>Other common operations</vt:lpstr>
      <vt:lpstr>Live Exercise Parametric pyramid</vt:lpstr>
      <vt:lpstr>PowerPoint Presentation</vt:lpstr>
      <vt:lpstr>A utitlity function: Create a surface from three points</vt:lpstr>
      <vt:lpstr>PowerPoint Presentation</vt:lpstr>
      <vt:lpstr>Live Exercise Adaptive geometry along a uv-surface </vt:lpstr>
      <vt:lpstr>PowerPoint Presentation</vt:lpstr>
      <vt:lpstr>PowerPoint Presentation</vt:lpstr>
      <vt:lpstr>Breps  </vt:lpstr>
      <vt:lpstr>Brep</vt:lpstr>
      <vt:lpstr>Brep: Create loft surfaces</vt:lpstr>
      <vt:lpstr>Meshes</vt:lpstr>
      <vt:lpstr>What is a mesh?</vt:lpstr>
      <vt:lpstr>Mesh in computational design</vt:lpstr>
      <vt:lpstr>Meshes in Rhino</vt:lpstr>
      <vt:lpstr>Example: Creating a mesh from scratch</vt:lpstr>
      <vt:lpstr>Example: Create a mesh based on a UV surface</vt:lpstr>
      <vt:lpstr>Example: Create a mesh based on a UV surface</vt:lpstr>
      <vt:lpstr>PowerPoint Presentation</vt:lpstr>
      <vt:lpstr>Vertex Normals</vt:lpstr>
      <vt:lpstr>Vertex normals</vt:lpstr>
      <vt:lpstr>Compute the vertex normals</vt:lpstr>
      <vt:lpstr>Example: Inflate a mesh</vt:lpstr>
      <vt:lpstr>Example: Inflate a mesh</vt:lpstr>
      <vt:lpstr>Vertex Colors</vt:lpstr>
      <vt:lpstr>PowerPoint Presentation</vt:lpstr>
      <vt:lpstr>Example: Assign random colors to mesh vertices</vt:lpstr>
      <vt:lpstr>5-minute exercise: Assigning vertex colors based on z-coordinates</vt:lpstr>
      <vt:lpstr>Mesh Topology</vt:lpstr>
      <vt:lpstr>Example: Mesh smoothing</vt:lpstr>
      <vt:lpstr>Example: Mesh smoothing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Nguyen</dc:creator>
  <cp:lastModifiedBy>Long Nguyen</cp:lastModifiedBy>
  <cp:revision>747</cp:revision>
  <dcterms:created xsi:type="dcterms:W3CDTF">2015-03-01T18:30:11Z</dcterms:created>
  <dcterms:modified xsi:type="dcterms:W3CDTF">2020-02-13T12:40:58Z</dcterms:modified>
</cp:coreProperties>
</file>